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26"/>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6858000" type="screen4x3"/>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173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PlaceHolder 1"/>
          <p:cNvSpPr>
            <a:spLocks noGrp="1"/>
          </p:cNvSpPr>
          <p:nvPr>
            <p:ph type="body"/>
          </p:nvPr>
        </p:nvSpPr>
        <p:spPr>
          <a:xfrm>
            <a:off x="756000" y="5078520"/>
            <a:ext cx="6047640" cy="4811040"/>
          </a:xfrm>
          <a:prstGeom prst="rect">
            <a:avLst/>
          </a:prstGeom>
        </p:spPr>
        <p:txBody>
          <a:bodyPr lIns="0" tIns="0" rIns="0" bIns="0"/>
          <a:lstStyle/>
          <a:p>
            <a:r>
              <a:rPr lang="tr-TR" sz="2000" b="0" strike="noStrike" spc="-1">
                <a:solidFill>
                  <a:srgbClr val="000000"/>
                </a:solidFill>
                <a:uFill>
                  <a:solidFill>
                    <a:srgbClr val="FFFFFF"/>
                  </a:solidFill>
                </a:uFill>
                <a:latin typeface="Arial" panose="020B0604020202020204"/>
              </a:rPr>
              <a:t>Notların biçimini düzenlemek için tıklayın</a:t>
            </a:r>
          </a:p>
        </p:txBody>
      </p:sp>
      <p:sp>
        <p:nvSpPr>
          <p:cNvPr id="116" name="PlaceHolder 2"/>
          <p:cNvSpPr>
            <a:spLocks noGrp="1"/>
          </p:cNvSpPr>
          <p:nvPr>
            <p:ph type="hdr"/>
          </p:nvPr>
        </p:nvSpPr>
        <p:spPr>
          <a:xfrm>
            <a:off x="0" y="0"/>
            <a:ext cx="3280680" cy="534240"/>
          </a:xfrm>
          <a:prstGeom prst="rect">
            <a:avLst/>
          </a:prstGeom>
        </p:spPr>
        <p:txBody>
          <a:bodyPr lIns="0" tIns="0" rIns="0" bIns="0"/>
          <a:lstStyle/>
          <a:p>
            <a:r>
              <a:rPr lang="tr-TR" sz="1400" b="0" strike="noStrike" spc="-1">
                <a:solidFill>
                  <a:srgbClr val="000000"/>
                </a:solidFill>
                <a:uFill>
                  <a:solidFill>
                    <a:srgbClr val="FFFFFF"/>
                  </a:solidFill>
                </a:uFill>
                <a:latin typeface="Times New Roman" panose="02020603050405020304"/>
              </a:rPr>
              <a:t>&lt;header&gt;</a:t>
            </a:r>
          </a:p>
        </p:txBody>
      </p:sp>
      <p:sp>
        <p:nvSpPr>
          <p:cNvPr id="117" name="PlaceHolder 3"/>
          <p:cNvSpPr>
            <a:spLocks noGrp="1"/>
          </p:cNvSpPr>
          <p:nvPr>
            <p:ph type="dt"/>
          </p:nvPr>
        </p:nvSpPr>
        <p:spPr>
          <a:xfrm>
            <a:off x="4278960" y="0"/>
            <a:ext cx="3280680" cy="534240"/>
          </a:xfrm>
          <a:prstGeom prst="rect">
            <a:avLst/>
          </a:prstGeom>
        </p:spPr>
        <p:txBody>
          <a:bodyPr lIns="0" tIns="0" rIns="0" bIns="0"/>
          <a:lstStyle/>
          <a:p>
            <a:pPr algn="r"/>
            <a:r>
              <a:rPr lang="tr-TR" sz="1400" b="0" strike="noStrike" spc="-1">
                <a:solidFill>
                  <a:srgbClr val="000000"/>
                </a:solidFill>
                <a:uFill>
                  <a:solidFill>
                    <a:srgbClr val="FFFFFF"/>
                  </a:solidFill>
                </a:uFill>
                <a:latin typeface="Times New Roman" panose="02020603050405020304"/>
              </a:rPr>
              <a:t>&lt;date/time&gt;</a:t>
            </a:r>
          </a:p>
        </p:txBody>
      </p:sp>
      <p:sp>
        <p:nvSpPr>
          <p:cNvPr id="118" name="PlaceHolder 4"/>
          <p:cNvSpPr>
            <a:spLocks noGrp="1"/>
          </p:cNvSpPr>
          <p:nvPr>
            <p:ph type="ftr"/>
          </p:nvPr>
        </p:nvSpPr>
        <p:spPr>
          <a:xfrm>
            <a:off x="0" y="10157400"/>
            <a:ext cx="3280680" cy="534240"/>
          </a:xfrm>
          <a:prstGeom prst="rect">
            <a:avLst/>
          </a:prstGeom>
        </p:spPr>
        <p:txBody>
          <a:bodyPr lIns="0" tIns="0" rIns="0" bIns="0" anchor="b"/>
          <a:lstStyle/>
          <a:p>
            <a:r>
              <a:rPr lang="tr-TR" sz="1400" b="0" strike="noStrike" spc="-1">
                <a:solidFill>
                  <a:srgbClr val="000000"/>
                </a:solidFill>
                <a:uFill>
                  <a:solidFill>
                    <a:srgbClr val="FFFFFF"/>
                  </a:solidFill>
                </a:uFill>
                <a:latin typeface="Times New Roman" panose="02020603050405020304"/>
              </a:rPr>
              <a:t>&lt;footer&gt;</a:t>
            </a:r>
          </a:p>
        </p:txBody>
      </p:sp>
      <p:sp>
        <p:nvSpPr>
          <p:cNvPr id="119" name="PlaceHolder 5"/>
          <p:cNvSpPr>
            <a:spLocks noGrp="1"/>
          </p:cNvSpPr>
          <p:nvPr>
            <p:ph type="sldNum"/>
          </p:nvPr>
        </p:nvSpPr>
        <p:spPr>
          <a:xfrm>
            <a:off x="4278960" y="10157400"/>
            <a:ext cx="3280680" cy="534240"/>
          </a:xfrm>
          <a:prstGeom prst="rect">
            <a:avLst/>
          </a:prstGeom>
        </p:spPr>
        <p:txBody>
          <a:bodyPr lIns="0" tIns="0" rIns="0" bIns="0" anchor="b"/>
          <a:lstStyle/>
          <a:p>
            <a:pPr algn="r"/>
            <a:fld id="{224752B6-FF3B-4815-BFAC-8CDBAB8F84DB}" type="slidenum">
              <a:rPr lang="tr-TR" sz="1400" b="0" strike="noStrike" spc="-1">
                <a:solidFill>
                  <a:srgbClr val="000000"/>
                </a:solidFill>
                <a:uFill>
                  <a:solidFill>
                    <a:srgbClr val="FFFFFF"/>
                  </a:solidFill>
                </a:uFill>
                <a:latin typeface="Times New Roman" panose="02020603050405020304"/>
              </a:rPr>
              <a:t>‹#›</a:t>
            </a:fld>
            <a:endParaRPr lang="tr-TR" sz="1400" b="0" strike="noStrike" spc="-1">
              <a:solidFill>
                <a:srgbClr val="000000"/>
              </a:solidFill>
              <a:uFill>
                <a:solidFill>
                  <a:srgbClr val="FFFFFF"/>
                </a:solidFill>
              </a:uFill>
              <a:latin typeface="Times New Roman" panose="02020603050405020304"/>
            </a:endParaRPr>
          </a:p>
        </p:txBody>
      </p:sp>
    </p:spTree>
  </p:cSld>
  <p:clrMap bg1="lt1" tx1="dk1" bg2="lt2" tx2="dk2" accent1="accent1" accent2="accent2" accent3="accent3" accent4="accent4" accent5="accent5" accent6="accent6" hlink="hlink" folHlink="folHlink"/>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PlaceHolder 1"/>
          <p:cNvSpPr>
            <a:spLocks noGrp="1"/>
          </p:cNvSpPr>
          <p:nvPr>
            <p:ph type="body"/>
          </p:nvPr>
        </p:nvSpPr>
        <p:spPr>
          <a:xfrm>
            <a:off x="685800" y="4343400"/>
            <a:ext cx="5485320" cy="4113720"/>
          </a:xfrm>
          <a:prstGeom prst="rect">
            <a:avLst/>
          </a:prstGeom>
        </p:spPr>
        <p:txBody>
          <a:bodyPr lIns="0" tIns="0" rIns="0" bIns="0"/>
          <a:lstStyle/>
          <a:p>
            <a:r>
              <a:rPr lang="tr-TR" sz="2000" b="0" strike="noStrike" spc="-1">
                <a:solidFill>
                  <a:srgbClr val="000000"/>
                </a:solidFill>
                <a:uFill>
                  <a:solidFill>
                    <a:srgbClr val="FFFFFF"/>
                  </a:solidFill>
                </a:uFill>
                <a:latin typeface="Arial" panose="020B0604020202020204"/>
              </a:rPr>
              <a:t>medicap cihazı kullanılarak IA işlemi yapılır.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PlaceHolder 1"/>
          <p:cNvSpPr>
            <a:spLocks noGrp="1"/>
          </p:cNvSpPr>
          <p:nvPr>
            <p:ph type="body"/>
          </p:nvPr>
        </p:nvSpPr>
        <p:spPr>
          <a:xfrm>
            <a:off x="685800" y="4343400"/>
            <a:ext cx="5485320" cy="4113720"/>
          </a:xfrm>
          <a:prstGeom prst="rect">
            <a:avLst/>
          </a:prstGeom>
        </p:spPr>
        <p:txBody>
          <a:bodyPr lIns="0" tIns="0" rIns="0" bIns="0"/>
          <a:lstStyle/>
          <a:p>
            <a:endParaRPr lang="tr-TR" sz="2000" b="0" strike="noStrike" spc="-1">
              <a:solidFill>
                <a:srgbClr val="000000"/>
              </a:solidFill>
              <a:uFill>
                <a:solidFill>
                  <a:srgbClr val="FFFFFF"/>
                </a:solidFill>
              </a:uFill>
              <a:latin typeface="Arial" panose="020B0604020202020204"/>
            </a:endParaRPr>
          </a:p>
        </p:txBody>
      </p:sp>
      <p:sp>
        <p:nvSpPr>
          <p:cNvPr id="203" name="CustomShape 2"/>
          <p:cNvSpPr/>
          <p:nvPr/>
        </p:nvSpPr>
        <p:spPr>
          <a:xfrm>
            <a:off x="3884760" y="8685360"/>
            <a:ext cx="2970720" cy="456120"/>
          </a:xfrm>
          <a:prstGeom prst="rect">
            <a:avLst/>
          </a:prstGeom>
          <a:noFill/>
          <a:ln>
            <a:noFill/>
          </a:ln>
        </p:spPr>
        <p:style>
          <a:lnRef idx="0">
            <a:srgbClr val="FFFFFF"/>
          </a:lnRef>
          <a:fillRef idx="0">
            <a:srgbClr val="FFFFFF"/>
          </a:fillRef>
          <a:effectRef idx="0">
            <a:srgbClr val="FFFFFF"/>
          </a:effectRef>
          <a:fontRef idx="minor"/>
        </p:style>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29" name="PlaceHolder 4"/>
          <p:cNvSpPr>
            <a:spLocks noGrp="1"/>
          </p:cNvSpPr>
          <p:nvPr>
            <p:ph type="body"/>
          </p:nvPr>
        </p:nvSpPr>
        <p:spPr>
          <a:xfrm>
            <a:off x="467424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30" name="PlaceHolder 5"/>
          <p:cNvSpPr>
            <a:spLocks noGrp="1"/>
          </p:cNvSpPr>
          <p:nvPr>
            <p:ph type="body"/>
          </p:nvPr>
        </p:nvSpPr>
        <p:spPr>
          <a:xfrm>
            <a:off x="45720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35" name="PlaceHolder 5"/>
          <p:cNvSpPr>
            <a:spLocks noGrp="1"/>
          </p:cNvSpPr>
          <p:nvPr>
            <p:ph type="body"/>
          </p:nvPr>
        </p:nvSpPr>
        <p:spPr>
          <a:xfrm>
            <a:off x="602208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37" name="PlaceHolder 7"/>
          <p:cNvSpPr>
            <a:spLocks noGrp="1"/>
          </p:cNvSpPr>
          <p:nvPr>
            <p:ph type="body"/>
          </p:nvPr>
        </p:nvSpPr>
        <p:spPr>
          <a:xfrm>
            <a:off x="45720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42"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tr-TR" sz="32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44" name="PlaceHolder 2"/>
          <p:cNvSpPr>
            <a:spLocks noGrp="1"/>
          </p:cNvSpPr>
          <p:nvPr>
            <p:ph type="body"/>
          </p:nvPr>
        </p:nvSpPr>
        <p:spPr>
          <a:xfrm>
            <a:off x="457200" y="1604520"/>
            <a:ext cx="822924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46" name="PlaceHolder 2"/>
          <p:cNvSpPr>
            <a:spLocks noGrp="1"/>
          </p:cNvSpPr>
          <p:nvPr>
            <p:ph type="body"/>
          </p:nvPr>
        </p:nvSpPr>
        <p:spPr>
          <a:xfrm>
            <a:off x="45720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47" name="PlaceHolder 3"/>
          <p:cNvSpPr>
            <a:spLocks noGrp="1"/>
          </p:cNvSpPr>
          <p:nvPr>
            <p:ph type="body"/>
          </p:nvPr>
        </p:nvSpPr>
        <p:spPr>
          <a:xfrm>
            <a:off x="467424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9"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tr-TR" sz="32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51"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52" name="PlaceHolder 3"/>
          <p:cNvSpPr>
            <a:spLocks noGrp="1"/>
          </p:cNvSpPr>
          <p:nvPr>
            <p:ph type="body"/>
          </p:nvPr>
        </p:nvSpPr>
        <p:spPr>
          <a:xfrm>
            <a:off x="45720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53" name="PlaceHolder 4"/>
          <p:cNvSpPr>
            <a:spLocks noGrp="1"/>
          </p:cNvSpPr>
          <p:nvPr>
            <p:ph type="body"/>
          </p:nvPr>
        </p:nvSpPr>
        <p:spPr>
          <a:xfrm>
            <a:off x="467424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tr-TR" sz="32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55" name="PlaceHolder 2"/>
          <p:cNvSpPr>
            <a:spLocks noGrp="1"/>
          </p:cNvSpPr>
          <p:nvPr>
            <p:ph type="body"/>
          </p:nvPr>
        </p:nvSpPr>
        <p:spPr>
          <a:xfrm>
            <a:off x="45720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56"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57" name="PlaceHolder 4"/>
          <p:cNvSpPr>
            <a:spLocks noGrp="1"/>
          </p:cNvSpPr>
          <p:nvPr>
            <p:ph type="body"/>
          </p:nvPr>
        </p:nvSpPr>
        <p:spPr>
          <a:xfrm>
            <a:off x="467424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59"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60"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61" name="PlaceHolder 4"/>
          <p:cNvSpPr>
            <a:spLocks noGrp="1"/>
          </p:cNvSpPr>
          <p:nvPr>
            <p:ph type="body"/>
          </p:nvPr>
        </p:nvSpPr>
        <p:spPr>
          <a:xfrm>
            <a:off x="457200" y="368208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63" name="PlaceHolder 2"/>
          <p:cNvSpPr>
            <a:spLocks noGrp="1"/>
          </p:cNvSpPr>
          <p:nvPr>
            <p:ph type="body"/>
          </p:nvPr>
        </p:nvSpPr>
        <p:spPr>
          <a:xfrm>
            <a:off x="457200" y="160452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64" name="PlaceHolder 3"/>
          <p:cNvSpPr>
            <a:spLocks noGrp="1"/>
          </p:cNvSpPr>
          <p:nvPr>
            <p:ph type="body"/>
          </p:nvPr>
        </p:nvSpPr>
        <p:spPr>
          <a:xfrm>
            <a:off x="457200" y="368208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66"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67"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68" name="PlaceHolder 4"/>
          <p:cNvSpPr>
            <a:spLocks noGrp="1"/>
          </p:cNvSpPr>
          <p:nvPr>
            <p:ph type="body"/>
          </p:nvPr>
        </p:nvSpPr>
        <p:spPr>
          <a:xfrm>
            <a:off x="467424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69" name="PlaceHolder 5"/>
          <p:cNvSpPr>
            <a:spLocks noGrp="1"/>
          </p:cNvSpPr>
          <p:nvPr>
            <p:ph type="body"/>
          </p:nvPr>
        </p:nvSpPr>
        <p:spPr>
          <a:xfrm>
            <a:off x="45720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71" name="PlaceHolder 2"/>
          <p:cNvSpPr>
            <a:spLocks noGrp="1"/>
          </p:cNvSpPr>
          <p:nvPr>
            <p:ph type="body"/>
          </p:nvPr>
        </p:nvSpPr>
        <p:spPr>
          <a:xfrm>
            <a:off x="45720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72" name="PlaceHolder 3"/>
          <p:cNvSpPr>
            <a:spLocks noGrp="1"/>
          </p:cNvSpPr>
          <p:nvPr>
            <p:ph type="body"/>
          </p:nvPr>
        </p:nvSpPr>
        <p:spPr>
          <a:xfrm>
            <a:off x="323964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73" name="PlaceHolder 4"/>
          <p:cNvSpPr>
            <a:spLocks noGrp="1"/>
          </p:cNvSpPr>
          <p:nvPr>
            <p:ph type="body"/>
          </p:nvPr>
        </p:nvSpPr>
        <p:spPr>
          <a:xfrm>
            <a:off x="602208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74" name="PlaceHolder 5"/>
          <p:cNvSpPr>
            <a:spLocks noGrp="1"/>
          </p:cNvSpPr>
          <p:nvPr>
            <p:ph type="body"/>
          </p:nvPr>
        </p:nvSpPr>
        <p:spPr>
          <a:xfrm>
            <a:off x="602208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75" name="PlaceHolder 6"/>
          <p:cNvSpPr>
            <a:spLocks noGrp="1"/>
          </p:cNvSpPr>
          <p:nvPr>
            <p:ph type="body"/>
          </p:nvPr>
        </p:nvSpPr>
        <p:spPr>
          <a:xfrm>
            <a:off x="323964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76" name="PlaceHolder 7"/>
          <p:cNvSpPr>
            <a:spLocks noGrp="1"/>
          </p:cNvSpPr>
          <p:nvPr>
            <p:ph type="body"/>
          </p:nvPr>
        </p:nvSpPr>
        <p:spPr>
          <a:xfrm>
            <a:off x="45720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80"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tr-TR" sz="32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82" name="PlaceHolder 2"/>
          <p:cNvSpPr>
            <a:spLocks noGrp="1"/>
          </p:cNvSpPr>
          <p:nvPr>
            <p:ph type="body"/>
          </p:nvPr>
        </p:nvSpPr>
        <p:spPr>
          <a:xfrm>
            <a:off x="457200" y="1604520"/>
            <a:ext cx="822924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84" name="PlaceHolder 2"/>
          <p:cNvSpPr>
            <a:spLocks noGrp="1"/>
          </p:cNvSpPr>
          <p:nvPr>
            <p:ph type="body"/>
          </p:nvPr>
        </p:nvSpPr>
        <p:spPr>
          <a:xfrm>
            <a:off x="45720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85" name="PlaceHolder 3"/>
          <p:cNvSpPr>
            <a:spLocks noGrp="1"/>
          </p:cNvSpPr>
          <p:nvPr>
            <p:ph type="body"/>
          </p:nvPr>
        </p:nvSpPr>
        <p:spPr>
          <a:xfrm>
            <a:off x="467424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tr-TR" sz="32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89"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90" name="PlaceHolder 3"/>
          <p:cNvSpPr>
            <a:spLocks noGrp="1"/>
          </p:cNvSpPr>
          <p:nvPr>
            <p:ph type="body"/>
          </p:nvPr>
        </p:nvSpPr>
        <p:spPr>
          <a:xfrm>
            <a:off x="45720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91" name="PlaceHolder 4"/>
          <p:cNvSpPr>
            <a:spLocks noGrp="1"/>
          </p:cNvSpPr>
          <p:nvPr>
            <p:ph type="body"/>
          </p:nvPr>
        </p:nvSpPr>
        <p:spPr>
          <a:xfrm>
            <a:off x="467424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93" name="PlaceHolder 2"/>
          <p:cNvSpPr>
            <a:spLocks noGrp="1"/>
          </p:cNvSpPr>
          <p:nvPr>
            <p:ph type="body"/>
          </p:nvPr>
        </p:nvSpPr>
        <p:spPr>
          <a:xfrm>
            <a:off x="45720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94"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95" name="PlaceHolder 4"/>
          <p:cNvSpPr>
            <a:spLocks noGrp="1"/>
          </p:cNvSpPr>
          <p:nvPr>
            <p:ph type="body"/>
          </p:nvPr>
        </p:nvSpPr>
        <p:spPr>
          <a:xfrm>
            <a:off x="467424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97"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98"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99" name="PlaceHolder 4"/>
          <p:cNvSpPr>
            <a:spLocks noGrp="1"/>
          </p:cNvSpPr>
          <p:nvPr>
            <p:ph type="body"/>
          </p:nvPr>
        </p:nvSpPr>
        <p:spPr>
          <a:xfrm>
            <a:off x="457200" y="368208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101" name="PlaceHolder 2"/>
          <p:cNvSpPr>
            <a:spLocks noGrp="1"/>
          </p:cNvSpPr>
          <p:nvPr>
            <p:ph type="body"/>
          </p:nvPr>
        </p:nvSpPr>
        <p:spPr>
          <a:xfrm>
            <a:off x="457200" y="160452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02" name="PlaceHolder 3"/>
          <p:cNvSpPr>
            <a:spLocks noGrp="1"/>
          </p:cNvSpPr>
          <p:nvPr>
            <p:ph type="body"/>
          </p:nvPr>
        </p:nvSpPr>
        <p:spPr>
          <a:xfrm>
            <a:off x="457200" y="368208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104"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05"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06" name="PlaceHolder 4"/>
          <p:cNvSpPr>
            <a:spLocks noGrp="1"/>
          </p:cNvSpPr>
          <p:nvPr>
            <p:ph type="body"/>
          </p:nvPr>
        </p:nvSpPr>
        <p:spPr>
          <a:xfrm>
            <a:off x="467424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07" name="PlaceHolder 5"/>
          <p:cNvSpPr>
            <a:spLocks noGrp="1"/>
          </p:cNvSpPr>
          <p:nvPr>
            <p:ph type="body"/>
          </p:nvPr>
        </p:nvSpPr>
        <p:spPr>
          <a:xfrm>
            <a:off x="45720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109" name="PlaceHolder 2"/>
          <p:cNvSpPr>
            <a:spLocks noGrp="1"/>
          </p:cNvSpPr>
          <p:nvPr>
            <p:ph type="body"/>
          </p:nvPr>
        </p:nvSpPr>
        <p:spPr>
          <a:xfrm>
            <a:off x="45720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10" name="PlaceHolder 3"/>
          <p:cNvSpPr>
            <a:spLocks noGrp="1"/>
          </p:cNvSpPr>
          <p:nvPr>
            <p:ph type="body"/>
          </p:nvPr>
        </p:nvSpPr>
        <p:spPr>
          <a:xfrm>
            <a:off x="323964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11" name="PlaceHolder 4"/>
          <p:cNvSpPr>
            <a:spLocks noGrp="1"/>
          </p:cNvSpPr>
          <p:nvPr>
            <p:ph type="body"/>
          </p:nvPr>
        </p:nvSpPr>
        <p:spPr>
          <a:xfrm>
            <a:off x="6022080" y="160452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12" name="PlaceHolder 5"/>
          <p:cNvSpPr>
            <a:spLocks noGrp="1"/>
          </p:cNvSpPr>
          <p:nvPr>
            <p:ph type="body"/>
          </p:nvPr>
        </p:nvSpPr>
        <p:spPr>
          <a:xfrm>
            <a:off x="602208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13" name="PlaceHolder 6"/>
          <p:cNvSpPr>
            <a:spLocks noGrp="1"/>
          </p:cNvSpPr>
          <p:nvPr>
            <p:ph type="body"/>
          </p:nvPr>
        </p:nvSpPr>
        <p:spPr>
          <a:xfrm>
            <a:off x="323964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14" name="PlaceHolder 7"/>
          <p:cNvSpPr>
            <a:spLocks noGrp="1"/>
          </p:cNvSpPr>
          <p:nvPr>
            <p:ph type="body"/>
          </p:nvPr>
        </p:nvSpPr>
        <p:spPr>
          <a:xfrm>
            <a:off x="457200" y="3682080"/>
            <a:ext cx="26496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tr-TR" sz="32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3" name="PlaceHolder 3"/>
          <p:cNvSpPr>
            <a:spLocks noGrp="1"/>
          </p:cNvSpPr>
          <p:nvPr>
            <p:ph type="body"/>
          </p:nvPr>
        </p:nvSpPr>
        <p:spPr>
          <a:xfrm>
            <a:off x="45720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4" name="PlaceHolder 4"/>
          <p:cNvSpPr>
            <a:spLocks noGrp="1"/>
          </p:cNvSpPr>
          <p:nvPr>
            <p:ph type="body"/>
          </p:nvPr>
        </p:nvSpPr>
        <p:spPr>
          <a:xfrm>
            <a:off x="467424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endParaRPr lang="tr-TR" sz="1800" b="0" strike="noStrike" spc="-1">
              <a:solidFill>
                <a:srgbClr val="000000"/>
              </a:solidFill>
              <a:uFill>
                <a:solidFill>
                  <a:srgbClr val="FFFFFF"/>
                </a:solidFill>
              </a:uFill>
              <a:latin typeface="Arial" panose="020B0604020202020204"/>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lstStyle/>
          <a:p>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3600"/>
            <a:ext cx="8228880" cy="1144440"/>
          </a:xfrm>
          <a:prstGeom prst="rect">
            <a:avLst/>
          </a:prstGeom>
        </p:spPr>
        <p:txBody>
          <a:bodyPr lIns="0" tIns="0" rIns="0" bIns="0" anchor="ctr"/>
          <a:lstStyle/>
          <a:p>
            <a:r>
              <a:rPr lang="tr-TR" sz="1800" b="0" strike="noStrike" spc="-1">
                <a:solidFill>
                  <a:srgbClr val="000000"/>
                </a:solidFill>
                <a:uFill>
                  <a:solidFill>
                    <a:srgbClr val="FFFFFF"/>
                  </a:solidFill>
                </a:uFill>
                <a:latin typeface="Arial" panose="020B0604020202020204"/>
              </a:rPr>
              <a:t>Ana başlık metnini düzenlemek için tıklayın</a:t>
            </a:r>
          </a:p>
        </p:txBody>
      </p:sp>
      <p:sp>
        <p:nvSpPr>
          <p:cNvPr id="2" name="PlaceHolder 2"/>
          <p:cNvSpPr>
            <a:spLocks noGrp="1"/>
          </p:cNvSpPr>
          <p:nvPr>
            <p:ph type="body"/>
          </p:nvPr>
        </p:nvSpPr>
        <p:spPr>
          <a:xfrm>
            <a:off x="457200" y="1604520"/>
            <a:ext cx="8228880" cy="3976920"/>
          </a:xfrm>
          <a:prstGeom prst="rect">
            <a:avLst/>
          </a:prstGeom>
        </p:spPr>
        <p:txBody>
          <a:bodyPr lIns="0" tIns="0" rIns="0" bIns="0"/>
          <a:lstStyle/>
          <a:p>
            <a:pPr marL="431800" indent="-32385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Anahat metninin biçimini düzenlemek için tıklayın</a:t>
            </a:r>
          </a:p>
          <a:p>
            <a:pPr marL="864235" lvl="1" indent="-32385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İkinci Anahat Düzeyi</a:t>
            </a:r>
          </a:p>
          <a:p>
            <a:pPr marL="1296035" lvl="2" indent="-28829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Üçüncü Anahat Düzeyi</a:t>
            </a:r>
          </a:p>
          <a:p>
            <a:pPr marL="1727835" lvl="3" indent="-21590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Dördüncü Anahat Düzeyi</a:t>
            </a:r>
          </a:p>
          <a:p>
            <a:pPr marL="2160270" lvl="4"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Beşinci Anahat Düzeyi</a:t>
            </a:r>
          </a:p>
          <a:p>
            <a:pPr marL="2592070" lvl="5"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Altıncı Anahat Düzeyi</a:t>
            </a:r>
          </a:p>
          <a:p>
            <a:pPr marL="3023870" lvl="6"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Yedinci Anahat Düzeyi</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8880" cy="1144440"/>
          </a:xfrm>
          <a:prstGeom prst="rect">
            <a:avLst/>
          </a:prstGeom>
        </p:spPr>
        <p:txBody>
          <a:bodyPr lIns="0" tIns="0" rIns="0" bIns="0" anchor="ctr"/>
          <a:lstStyle/>
          <a:p>
            <a:r>
              <a:rPr lang="tr-TR" sz="1800" b="0" strike="noStrike" spc="-1">
                <a:solidFill>
                  <a:srgbClr val="000000"/>
                </a:solidFill>
                <a:uFill>
                  <a:solidFill>
                    <a:srgbClr val="FFFFFF"/>
                  </a:solidFill>
                </a:uFill>
                <a:latin typeface="Arial" panose="020B0604020202020204"/>
              </a:rPr>
              <a:t>Ana başlık metnini düzenlemek için tıklayın</a:t>
            </a:r>
          </a:p>
        </p:txBody>
      </p:sp>
      <p:sp>
        <p:nvSpPr>
          <p:cNvPr id="39" name="PlaceHolder 2"/>
          <p:cNvSpPr>
            <a:spLocks noGrp="1"/>
          </p:cNvSpPr>
          <p:nvPr>
            <p:ph type="body"/>
          </p:nvPr>
        </p:nvSpPr>
        <p:spPr>
          <a:xfrm>
            <a:off x="457200" y="1604520"/>
            <a:ext cx="4015440" cy="3976920"/>
          </a:xfrm>
          <a:prstGeom prst="rect">
            <a:avLst/>
          </a:prstGeom>
        </p:spPr>
        <p:txBody>
          <a:bodyPr lIns="0" tIns="0" rIns="0" bIns="0"/>
          <a:lstStyle/>
          <a:p>
            <a:pPr marL="431800" indent="-32385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Anahat metninin biçimini düzenlemek için tıklayın</a:t>
            </a:r>
          </a:p>
          <a:p>
            <a:pPr marL="864235" lvl="1" indent="-32385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İkinci Anahat Düzeyi</a:t>
            </a:r>
          </a:p>
          <a:p>
            <a:pPr marL="1296035" lvl="2" indent="-28829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Üçüncü Anahat Düzeyi</a:t>
            </a:r>
          </a:p>
          <a:p>
            <a:pPr marL="1727835" lvl="3" indent="-21590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Dördüncü Anahat Düzeyi</a:t>
            </a:r>
          </a:p>
          <a:p>
            <a:pPr marL="2160270" lvl="4"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Beşinci Anahat Düzeyi</a:t>
            </a:r>
          </a:p>
          <a:p>
            <a:pPr marL="2592070" lvl="5"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Altıncı Anahat Düzeyi</a:t>
            </a:r>
          </a:p>
          <a:p>
            <a:pPr marL="3023870" lvl="6"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Yedinci Anahat Düzeyi</a:t>
            </a:r>
          </a:p>
        </p:txBody>
      </p:sp>
      <p:sp>
        <p:nvSpPr>
          <p:cNvPr id="40" name="PlaceHolder 3"/>
          <p:cNvSpPr>
            <a:spLocks noGrp="1"/>
          </p:cNvSpPr>
          <p:nvPr>
            <p:ph type="body"/>
          </p:nvPr>
        </p:nvSpPr>
        <p:spPr>
          <a:xfrm>
            <a:off x="4674240" y="1604520"/>
            <a:ext cx="4015440" cy="3976920"/>
          </a:xfrm>
          <a:prstGeom prst="rect">
            <a:avLst/>
          </a:prstGeom>
        </p:spPr>
        <p:txBody>
          <a:bodyPr lIns="0" tIns="0" rIns="0" bIns="0"/>
          <a:lstStyle/>
          <a:p>
            <a:pPr marL="431800" indent="-32385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Anahat metninin biçimini düzenlemek için tıklayın</a:t>
            </a:r>
          </a:p>
          <a:p>
            <a:pPr marL="864235" lvl="1" indent="-32385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İkinci Anahat Düzeyi</a:t>
            </a:r>
          </a:p>
          <a:p>
            <a:pPr marL="1296035" lvl="2" indent="-28829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Üçüncü Anahat Düzeyi</a:t>
            </a:r>
          </a:p>
          <a:p>
            <a:pPr marL="1727835" lvl="3" indent="-21590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Dördüncü Anahat Düzeyi</a:t>
            </a:r>
          </a:p>
          <a:p>
            <a:pPr marL="2160270" lvl="4"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Beşinci Anahat Düzeyi</a:t>
            </a:r>
          </a:p>
          <a:p>
            <a:pPr marL="2592070" lvl="5"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Altıncı Anahat Düzeyi</a:t>
            </a:r>
          </a:p>
          <a:p>
            <a:pPr marL="3023870" lvl="6"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Yedinci Anahat Düzeyi</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73600"/>
            <a:ext cx="8229240" cy="1144800"/>
          </a:xfrm>
          <a:prstGeom prst="rect">
            <a:avLst/>
          </a:prstGeom>
        </p:spPr>
        <p:txBody>
          <a:bodyPr lIns="0" tIns="0" rIns="0" bIns="0" anchor="ctr"/>
          <a:lstStyle/>
          <a:p>
            <a:r>
              <a:rPr lang="tr-TR" sz="1800" b="0" strike="noStrike" spc="-1">
                <a:solidFill>
                  <a:srgbClr val="000000"/>
                </a:solidFill>
                <a:uFill>
                  <a:solidFill>
                    <a:srgbClr val="FFFFFF"/>
                  </a:solidFill>
                </a:uFill>
                <a:latin typeface="Arial" panose="020B0604020202020204"/>
              </a:rPr>
              <a:t>Ana başlık metnini düzenlemek için tıklayın</a:t>
            </a:r>
          </a:p>
        </p:txBody>
      </p:sp>
      <p:sp>
        <p:nvSpPr>
          <p:cNvPr id="78" name="PlaceHolder 2"/>
          <p:cNvSpPr>
            <a:spLocks noGrp="1"/>
          </p:cNvSpPr>
          <p:nvPr>
            <p:ph type="body"/>
          </p:nvPr>
        </p:nvSpPr>
        <p:spPr>
          <a:xfrm>
            <a:off x="457200" y="1604520"/>
            <a:ext cx="8229240" cy="3977280"/>
          </a:xfrm>
          <a:prstGeom prst="rect">
            <a:avLst/>
          </a:prstGeom>
        </p:spPr>
        <p:txBody>
          <a:bodyPr lIns="0" tIns="0" rIns="0" bIns="0"/>
          <a:lstStyle/>
          <a:p>
            <a:pPr marL="431800" indent="-32385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Anahat metninin biçimini düzenlemek için tıklayın</a:t>
            </a:r>
          </a:p>
          <a:p>
            <a:pPr marL="864235" lvl="1" indent="-32385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İkinci Anahat Düzeyi</a:t>
            </a:r>
          </a:p>
          <a:p>
            <a:pPr marL="1296035" lvl="2" indent="-288290">
              <a:buClr>
                <a:srgbClr val="000000"/>
              </a:buClr>
              <a:buSzPct val="45000"/>
              <a:buFont typeface="Wingdings" panose="05000000000000000000" pitchFamily="2" charset="2"/>
              <a:buChar char=""/>
            </a:pPr>
            <a:r>
              <a:rPr lang="tr-TR" sz="1800" b="0" strike="noStrike" spc="-1">
                <a:solidFill>
                  <a:srgbClr val="000000"/>
                </a:solidFill>
                <a:uFill>
                  <a:solidFill>
                    <a:srgbClr val="FFFFFF"/>
                  </a:solidFill>
                </a:uFill>
                <a:latin typeface="Arial" panose="020B0604020202020204"/>
              </a:rPr>
              <a:t>Üçüncü Anahat Düzeyi</a:t>
            </a:r>
          </a:p>
          <a:p>
            <a:pPr marL="1727835" lvl="3" indent="-215900">
              <a:buClr>
                <a:srgbClr val="000000"/>
              </a:buClr>
              <a:buSzPct val="75000"/>
              <a:buFont typeface="Symbol" panose="05050102010706020507" charset="2"/>
              <a:buChar char=""/>
            </a:pPr>
            <a:r>
              <a:rPr lang="tr-TR" sz="1800" b="0" strike="noStrike" spc="-1">
                <a:solidFill>
                  <a:srgbClr val="000000"/>
                </a:solidFill>
                <a:uFill>
                  <a:solidFill>
                    <a:srgbClr val="FFFFFF"/>
                  </a:solidFill>
                </a:uFill>
                <a:latin typeface="Arial" panose="020B0604020202020204"/>
              </a:rPr>
              <a:t>Dördüncü Anahat Düzeyi</a:t>
            </a:r>
          </a:p>
          <a:p>
            <a:pPr marL="2160270" lvl="4"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Beşinci Anahat Düzeyi</a:t>
            </a:r>
          </a:p>
          <a:p>
            <a:pPr marL="2592070" lvl="5"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Altıncı Anahat Düzeyi</a:t>
            </a:r>
          </a:p>
          <a:p>
            <a:pPr marL="3023870" lvl="6" indent="-215900">
              <a:buClr>
                <a:srgbClr val="000000"/>
              </a:buClr>
              <a:buSzPct val="45000"/>
              <a:buFont typeface="Wingdings" panose="05000000000000000000" pitchFamily="2" charset="2"/>
              <a:buChar char=""/>
            </a:pPr>
            <a:r>
              <a:rPr lang="tr-TR" sz="2000" b="0" strike="noStrike" spc="-1">
                <a:solidFill>
                  <a:srgbClr val="000000"/>
                </a:solidFill>
                <a:uFill>
                  <a:solidFill>
                    <a:srgbClr val="FFFFFF"/>
                  </a:solidFill>
                </a:uFill>
                <a:latin typeface="Arial" panose="020B0604020202020204"/>
              </a:rPr>
              <a:t>Yedinci Anahat Düzeyi</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5.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609480" y="304920"/>
            <a:ext cx="8304840" cy="2288160"/>
          </a:xfrm>
          <a:prstGeom prst="rect">
            <a:avLst/>
          </a:prstGeom>
          <a:solidFill>
            <a:srgbClr val="D7E4BD"/>
          </a:solidFill>
          <a:ln>
            <a:noFill/>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30000"/>
              </a:lnSpc>
            </a:pPr>
            <a:r>
              <a:rPr lang="tr-TR" sz="3200" b="1" strike="noStrike" spc="-1">
                <a:solidFill>
                  <a:srgbClr val="000000"/>
                </a:solidFill>
                <a:uFill>
                  <a:solidFill>
                    <a:srgbClr val="FFFFFF"/>
                  </a:solidFill>
                </a:uFill>
                <a:latin typeface="Calibri" panose="020F0502020204030204"/>
                <a:ea typeface="DejaVu Sans" panose="020B0603030804020204"/>
              </a:rPr>
              <a:t>FH GEBE HASTALARDA LİPİD AFEREZİ</a:t>
            </a:r>
          </a:p>
          <a:p>
            <a:pPr algn="ctr">
              <a:lnSpc>
                <a:spcPct val="130000"/>
              </a:lnSpc>
            </a:pPr>
            <a:r>
              <a:rPr lang="tr-TR" sz="3200" b="1" strike="noStrike" spc="-1">
                <a:solidFill>
                  <a:srgbClr val="000000"/>
                </a:solidFill>
                <a:uFill>
                  <a:solidFill>
                    <a:srgbClr val="FFFFFF"/>
                  </a:solidFill>
                </a:uFill>
                <a:latin typeface="Calibri" panose="020F0502020204030204"/>
                <a:ea typeface="DejaVu Sans" panose="020B0603030804020204"/>
              </a:rPr>
              <a:t>(2 OLGU SUNUMU) </a:t>
            </a:r>
            <a:endParaRPr lang="tr-TR" sz="1800" b="0" strike="noStrike" spc="-1">
              <a:solidFill>
                <a:srgbClr val="000000"/>
              </a:solidFill>
              <a:uFill>
                <a:solidFill>
                  <a:srgbClr val="FFFFFF"/>
                </a:solidFill>
              </a:uFill>
              <a:latin typeface="Arial" panose="020B0604020202020204"/>
            </a:endParaRPr>
          </a:p>
        </p:txBody>
      </p:sp>
      <p:sp>
        <p:nvSpPr>
          <p:cNvPr id="121" name="CustomShape 2"/>
          <p:cNvSpPr/>
          <p:nvPr/>
        </p:nvSpPr>
        <p:spPr>
          <a:xfrm>
            <a:off x="1219320" y="6172200"/>
            <a:ext cx="6704640" cy="456120"/>
          </a:xfrm>
          <a:prstGeom prst="rect">
            <a:avLst/>
          </a:prstGeom>
          <a:solidFill>
            <a:srgbClr val="FFFFFF"/>
          </a:solidFill>
          <a:ln w="25560">
            <a:solidFill>
              <a:srgbClr val="4F81BD"/>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1400" b="1" strike="noStrike" spc="-1">
                <a:solidFill>
                  <a:srgbClr val="000000"/>
                </a:solidFill>
                <a:uFill>
                  <a:solidFill>
                    <a:srgbClr val="FFFFFF"/>
                  </a:solidFill>
                </a:uFill>
                <a:latin typeface="Calibri" panose="020F0502020204030204"/>
                <a:ea typeface="DejaVu Sans" panose="020B0603030804020204"/>
              </a:rPr>
              <a:t>1. Akdeniz Hematoloji ve İmminoloji Sempozyumu, Nisan 2025, Mersin</a:t>
            </a:r>
            <a:endParaRPr lang="tr-TR" sz="1800" b="0" strike="noStrike" spc="-1">
              <a:solidFill>
                <a:srgbClr val="000000"/>
              </a:solidFill>
              <a:uFill>
                <a:solidFill>
                  <a:srgbClr val="FFFFFF"/>
                </a:solidFill>
              </a:uFill>
              <a:latin typeface="Arial" panose="020B0604020202020204"/>
            </a:endParaRPr>
          </a:p>
        </p:txBody>
      </p:sp>
      <p:sp>
        <p:nvSpPr>
          <p:cNvPr id="122" name="CustomShape 3"/>
          <p:cNvSpPr/>
          <p:nvPr/>
        </p:nvSpPr>
        <p:spPr>
          <a:xfrm>
            <a:off x="1736640" y="2775240"/>
            <a:ext cx="5499720" cy="2649600"/>
          </a:xfrm>
          <a:prstGeom prst="rect">
            <a:avLst/>
          </a:prstGeom>
          <a:solidFill>
            <a:srgbClr val="E6E0EC"/>
          </a:solidFill>
          <a:ln>
            <a:noFill/>
          </a:ln>
        </p:spPr>
        <p:style>
          <a:lnRef idx="0">
            <a:srgbClr val="FFFFFF"/>
          </a:lnRef>
          <a:fillRef idx="0">
            <a:srgbClr val="FFFFFF"/>
          </a:fillRef>
          <a:effectRef idx="0">
            <a:srgbClr val="FFFFFF"/>
          </a:effectRef>
          <a:fontRef idx="minor"/>
        </p:style>
        <p:txBody>
          <a:bodyPr lIns="90000" tIns="45000" rIns="90000" bIns="45000"/>
          <a:lstStyle/>
          <a:p>
            <a:pPr algn="ctr">
              <a:lnSpc>
                <a:spcPct val="120000"/>
              </a:lnSpc>
            </a:pPr>
            <a:endParaRPr lang="tr-TR" sz="1800" b="0" strike="noStrike" spc="-1">
              <a:solidFill>
                <a:srgbClr val="000000"/>
              </a:solidFill>
              <a:uFill>
                <a:solidFill>
                  <a:srgbClr val="FFFFFF"/>
                </a:solidFill>
              </a:uFill>
              <a:latin typeface="Arial" panose="020B0604020202020204"/>
            </a:endParaRPr>
          </a:p>
          <a:p>
            <a:pPr algn="ctr">
              <a:lnSpc>
                <a:spcPct val="120000"/>
              </a:lnSpc>
            </a:pPr>
            <a:r>
              <a:rPr lang="tr-TR" sz="2400" b="1" strike="noStrike" spc="-1">
                <a:solidFill>
                  <a:srgbClr val="000000"/>
                </a:solidFill>
                <a:uFill>
                  <a:solidFill>
                    <a:srgbClr val="FFFFFF"/>
                  </a:solidFill>
                </a:uFill>
                <a:latin typeface="Calibri" panose="020F0502020204030204"/>
                <a:ea typeface="DejaVu Sans" panose="020B0603030804020204"/>
              </a:rPr>
              <a:t>Dr. Başak Yılmaz Güller</a:t>
            </a:r>
            <a:endParaRPr lang="tr-TR" sz="1800" b="0" strike="noStrike" spc="-1">
              <a:solidFill>
                <a:srgbClr val="000000"/>
              </a:solidFill>
              <a:uFill>
                <a:solidFill>
                  <a:srgbClr val="FFFFFF"/>
                </a:solidFill>
              </a:uFill>
              <a:latin typeface="Arial" panose="020B0604020202020204"/>
            </a:endParaRPr>
          </a:p>
          <a:p>
            <a:pPr algn="ctr">
              <a:lnSpc>
                <a:spcPct val="120000"/>
              </a:lnSpc>
            </a:pPr>
            <a:r>
              <a:rPr lang="tr-TR" sz="2400" b="1" strike="noStrike" spc="-1">
                <a:solidFill>
                  <a:srgbClr val="000000"/>
                </a:solidFill>
                <a:uFill>
                  <a:solidFill>
                    <a:srgbClr val="FFFFFF"/>
                  </a:solidFill>
                </a:uFill>
                <a:latin typeface="Calibri" panose="020F0502020204030204"/>
                <a:ea typeface="DejaVu Sans" panose="020B0603030804020204"/>
              </a:rPr>
              <a:t>Adana Şehir EA Hastanesi</a:t>
            </a:r>
            <a:endParaRPr lang="tr-TR" sz="1800" b="0" strike="noStrike" spc="-1">
              <a:solidFill>
                <a:srgbClr val="000000"/>
              </a:solidFill>
              <a:uFill>
                <a:solidFill>
                  <a:srgbClr val="FFFFFF"/>
                </a:solidFill>
              </a:uFill>
              <a:latin typeface="Arial" panose="020B0604020202020204"/>
            </a:endParaRPr>
          </a:p>
          <a:p>
            <a:pPr algn="ctr">
              <a:lnSpc>
                <a:spcPct val="120000"/>
              </a:lnSpc>
            </a:pPr>
            <a:r>
              <a:rPr lang="tr-TR" sz="2400" b="1" strike="noStrike" spc="-1">
                <a:solidFill>
                  <a:srgbClr val="000000"/>
                </a:solidFill>
                <a:uFill>
                  <a:solidFill>
                    <a:srgbClr val="FFFFFF"/>
                  </a:solidFill>
                </a:uFill>
                <a:latin typeface="Calibri" panose="020F0502020204030204"/>
                <a:ea typeface="Times New Roman" panose="02020603050405020304"/>
              </a:rPr>
              <a:t>Terapötik Aferez Merkezi</a:t>
            </a:r>
            <a:endParaRPr lang="tr-TR" sz="1800" b="0" strike="noStrike" spc="-1">
              <a:solidFill>
                <a:srgbClr val="000000"/>
              </a:solidFill>
              <a:uFill>
                <a:solidFill>
                  <a:srgbClr val="FFFFFF"/>
                </a:solidFill>
              </a:uFill>
              <a:latin typeface="Arial" panose="020B0604020202020204"/>
            </a:endParaRPr>
          </a:p>
          <a:p>
            <a:pPr algn="ctr">
              <a:lnSpc>
                <a:spcPct val="120000"/>
              </a:lnSpc>
            </a:pP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ustomShape 1"/>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LDL AFEREZİ: OLGU-1</a:t>
            </a:r>
            <a:endParaRPr lang="tr-TR" sz="1800" b="0" strike="noStrike" spc="-1">
              <a:solidFill>
                <a:srgbClr val="000000"/>
              </a:solidFill>
              <a:uFill>
                <a:solidFill>
                  <a:srgbClr val="FFFFFF"/>
                </a:solidFill>
              </a:uFill>
              <a:latin typeface="Arial" panose="020B0604020202020204"/>
            </a:endParaRPr>
          </a:p>
        </p:txBody>
      </p:sp>
      <p:sp>
        <p:nvSpPr>
          <p:cNvPr id="164" name="TextShape 2"/>
          <p:cNvSpPr txBox="1"/>
          <p:nvPr/>
        </p:nvSpPr>
        <p:spPr>
          <a:xfrm>
            <a:off x="575945" y="1340485"/>
            <a:ext cx="7847965" cy="5015865"/>
          </a:xfrm>
          <a:prstGeom prst="rect">
            <a:avLst/>
          </a:prstGeom>
          <a:noFill/>
          <a:ln>
            <a:noFill/>
          </a:ln>
        </p:spPr>
        <p:txBody>
          <a:bodyPr lIns="90000" tIns="45000" rIns="90000" bIns="45000"/>
          <a:lstStyle/>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29 yaşında, 29 haftalık gebe </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23 yaşında FH + Heterezigot tanısı konmuş</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Antihiperlipidemik tedavi alan hasta, gebeliği saptandıktan sonra HMG-KoA kullanmayı bırakmış. </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29. gebelik haftasında LDL-K düzeyinin 481 mg/dl olarak belirlenmesi üzerine, lipid aferezi uygulaması için kliniğimize yönlendirildi.</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15 günde bir DFPP yöntemiyle toplam </a:t>
            </a:r>
            <a:r>
              <a:rPr lang="tr-TR" sz="1600" b="0">
                <a:solidFill>
                  <a:srgbClr val="DC143C"/>
                </a:solidFill>
                <a:uFill>
                  <a:solidFill>
                    <a:srgbClr val="FFFFFF"/>
                  </a:solidFill>
                </a:uFill>
                <a:latin typeface="Arial" panose="020B0604020202020204"/>
              </a:rPr>
              <a:t>7 seans lipid aferezi </a:t>
            </a:r>
            <a:r>
              <a:rPr lang="tr-TR" sz="1600" b="0">
                <a:solidFill>
                  <a:srgbClr val="000000"/>
                </a:solidFill>
                <a:uFill>
                  <a:solidFill>
                    <a:srgbClr val="FFFFFF"/>
                  </a:solidFill>
                </a:uFill>
                <a:latin typeface="Arial" panose="020B0604020202020204"/>
              </a:rPr>
              <a:t>yapıldı.</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 5 seansı gebelikte diğer 2 seansı emzirme döneminde yapılmıştır.</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 İşlemler; </a:t>
            </a:r>
            <a:r>
              <a:rPr lang="tr-TR" sz="1600" b="0">
                <a:solidFill>
                  <a:srgbClr val="DC143C"/>
                </a:solidFill>
                <a:uFill>
                  <a:solidFill>
                    <a:srgbClr val="FFFFFF"/>
                  </a:solidFill>
                </a:uFill>
                <a:latin typeface="Arial" panose="020B0604020202020204"/>
              </a:rPr>
              <a:t>Asahi cihazı</a:t>
            </a:r>
            <a:r>
              <a:rPr lang="tr-TR" sz="1600" b="0">
                <a:solidFill>
                  <a:srgbClr val="000000"/>
                </a:solidFill>
                <a:uFill>
                  <a:solidFill>
                    <a:srgbClr val="FFFFFF"/>
                  </a:solidFill>
                </a:uFill>
                <a:latin typeface="Arial" panose="020B0604020202020204"/>
              </a:rPr>
              <a:t> ve </a:t>
            </a:r>
            <a:r>
              <a:rPr lang="tr-TR" sz="1600" b="0">
                <a:solidFill>
                  <a:srgbClr val="DC143C"/>
                </a:solidFill>
                <a:uFill>
                  <a:solidFill>
                    <a:srgbClr val="FFFFFF"/>
                  </a:solidFill>
                </a:uFill>
                <a:latin typeface="Arial" panose="020B0604020202020204"/>
              </a:rPr>
              <a:t>Evaflux 4A</a:t>
            </a:r>
            <a:r>
              <a:rPr lang="tr-TR" sz="1600" b="0">
                <a:solidFill>
                  <a:srgbClr val="000000"/>
                </a:solidFill>
                <a:uFill>
                  <a:solidFill>
                    <a:srgbClr val="FFFFFF"/>
                  </a:solidFill>
                </a:uFill>
                <a:latin typeface="Arial" panose="020B0604020202020204"/>
              </a:rPr>
              <a:t> membran plazma fraksinatörü kullanılarak gerçekleştirildi.</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 İşlemlerde antikoagülan olarak asit sitrat dekstroz-A formülü (ACD-A) tek başına kullanılırken, işlem başlar başlamaz 5-10Ü/kg heparin bolus yapıldı. Hiçbir aferez işleminde </a:t>
            </a:r>
            <a:r>
              <a:rPr lang="tr-TR" sz="1600" b="0" u="heavy">
                <a:solidFill>
                  <a:srgbClr val="000000"/>
                </a:solidFill>
                <a:uFill>
                  <a:solidFill>
                    <a:srgbClr val="FFFFFF"/>
                  </a:solidFill>
                </a:uFill>
                <a:latin typeface="Arial" panose="020B0604020202020204"/>
              </a:rPr>
              <a:t>komplikasyon gözlenmedi.</a:t>
            </a:r>
            <a:endParaRPr lang="tr-TR" sz="1600" b="0">
              <a:solidFill>
                <a:srgbClr val="000000"/>
              </a:solidFill>
              <a:uFill>
                <a:solidFill>
                  <a:srgbClr val="FFFFFF"/>
                </a:solidFill>
              </a:uFill>
              <a:latin typeface="Arial" panose="020B0604020202020204"/>
            </a:endParaRPr>
          </a:p>
        </p:txBody>
      </p:sp>
      <p:sp>
        <p:nvSpPr>
          <p:cNvPr id="162"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CustomShape 1"/>
          <p:cNvSpPr/>
          <p:nvPr/>
        </p:nvSpPr>
        <p:spPr>
          <a:xfrm>
            <a:off x="457200" y="274680"/>
            <a:ext cx="8228520" cy="1141920"/>
          </a:xfrm>
          <a:prstGeom prst="rect">
            <a:avLst/>
          </a:prstGeom>
          <a:noFill/>
          <a:ln>
            <a:noFill/>
          </a:ln>
        </p:spPr>
        <p:style>
          <a:lnRef idx="0">
            <a:srgbClr val="FFFFFF"/>
          </a:lnRef>
          <a:fillRef idx="0">
            <a:srgbClr val="FFFFFF"/>
          </a:fillRef>
          <a:effectRef idx="0">
            <a:srgbClr val="FFFFFF"/>
          </a:effectRef>
          <a:fontRef idx="minor"/>
        </p:style>
      </p:sp>
      <p:sp>
        <p:nvSpPr>
          <p:cNvPr id="166" name="CustomShape 2"/>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
        <p:nvSpPr>
          <p:cNvPr id="167" name="CustomShape 3"/>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graphicFrame>
        <p:nvGraphicFramePr>
          <p:cNvPr id="168" name="Table 4"/>
          <p:cNvGraphicFramePr/>
          <p:nvPr/>
        </p:nvGraphicFramePr>
        <p:xfrm>
          <a:off x="1632600" y="1696680"/>
          <a:ext cx="5662800" cy="3333240"/>
        </p:xfrm>
        <a:graphic>
          <a:graphicData uri="http://schemas.openxmlformats.org/drawingml/2006/table">
            <a:tbl>
              <a:tblPr/>
              <a:tblGrid>
                <a:gridCol w="1339920">
                  <a:extLst>
                    <a:ext uri="{9D8B030D-6E8A-4147-A177-3AD203B41FA5}">
                      <a16:colId xmlns:a16="http://schemas.microsoft.com/office/drawing/2014/main" val="20000"/>
                    </a:ext>
                  </a:extLst>
                </a:gridCol>
                <a:gridCol w="1342800">
                  <a:extLst>
                    <a:ext uri="{9D8B030D-6E8A-4147-A177-3AD203B41FA5}">
                      <a16:colId xmlns:a16="http://schemas.microsoft.com/office/drawing/2014/main" val="20001"/>
                    </a:ext>
                  </a:extLst>
                </a:gridCol>
                <a:gridCol w="1474560">
                  <a:extLst>
                    <a:ext uri="{9D8B030D-6E8A-4147-A177-3AD203B41FA5}">
                      <a16:colId xmlns:a16="http://schemas.microsoft.com/office/drawing/2014/main" val="20002"/>
                    </a:ext>
                  </a:extLst>
                </a:gridCol>
                <a:gridCol w="1505520">
                  <a:extLst>
                    <a:ext uri="{9D8B030D-6E8A-4147-A177-3AD203B41FA5}">
                      <a16:colId xmlns:a16="http://schemas.microsoft.com/office/drawing/2014/main" val="20003"/>
                    </a:ext>
                  </a:extLst>
                </a:gridCol>
              </a:tblGrid>
              <a:tr h="569160">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Olgu-1 </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Aferez Öncesi</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Aferez Sonrası</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Düşüş (%)</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0"/>
                  </a:ext>
                </a:extLst>
              </a:tr>
              <a:tr h="557640">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T.Kolestrol</a:t>
                      </a:r>
                    </a:p>
                    <a:p>
                      <a:pPr algn="ctr">
                        <a:lnSpc>
                          <a:spcPct val="100000"/>
                        </a:lnSpc>
                      </a:pPr>
                      <a:r>
                        <a:rPr lang="tr-TR" sz="1400" b="1" strike="noStrike" spc="-1">
                          <a:solidFill>
                            <a:srgbClr val="000000"/>
                          </a:solidFill>
                          <a:uFill>
                            <a:solidFill>
                              <a:srgbClr val="FFFFFF"/>
                            </a:solidFill>
                          </a:uFill>
                          <a:latin typeface="Calibri" panose="020F0502020204030204"/>
                        </a:rPr>
                        <a:t>(mg/dl)</a:t>
                      </a:r>
                    </a:p>
                  </a:txBody>
                  <a:tcPr marL="72000" marR="72000" anchor="ctr">
                    <a:lnL w="9360">
                      <a:solidFill>
                        <a:srgbClr val="000000"/>
                      </a:solidFill>
                    </a:lnL>
                    <a:lnR w="9360">
                      <a:solidFill>
                        <a:srgbClr val="000000"/>
                      </a:solidFill>
                    </a:lnR>
                    <a:lnT w="9360">
                      <a:solidFill>
                        <a:srgbClr val="000000"/>
                      </a:solidFill>
                    </a:lnT>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502,2</a:t>
                      </a:r>
                    </a:p>
                    <a:p>
                      <a:pPr algn="ctr">
                        <a:lnSpc>
                          <a:spcPct val="100000"/>
                        </a:lnSpc>
                      </a:pPr>
                      <a:r>
                        <a:rPr lang="tr-TR" sz="1400" b="1" strike="noStrike" spc="-1">
                          <a:solidFill>
                            <a:srgbClr val="000000"/>
                          </a:solidFill>
                          <a:uFill>
                            <a:solidFill>
                              <a:srgbClr val="FFFFFF"/>
                            </a:solidFill>
                          </a:uFill>
                          <a:latin typeface="Calibri" panose="020F0502020204030204"/>
                        </a:rPr>
                        <a:t>(416-574)</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212,3</a:t>
                      </a:r>
                    </a:p>
                    <a:p>
                      <a:pPr algn="ctr"/>
                      <a:r>
                        <a:rPr lang="tr-TR" sz="1400" b="1" strike="noStrike" spc="-1">
                          <a:solidFill>
                            <a:srgbClr val="000000"/>
                          </a:solidFill>
                          <a:uFill>
                            <a:solidFill>
                              <a:srgbClr val="FFFFFF"/>
                            </a:solidFill>
                          </a:uFill>
                          <a:latin typeface="Calibri" panose="020F0502020204030204"/>
                        </a:rPr>
                        <a:t>(125-333)</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57,1</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1"/>
                  </a:ext>
                </a:extLst>
              </a:tr>
              <a:tr h="542160">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LDL- Kolestrol</a:t>
                      </a:r>
                    </a:p>
                    <a:p>
                      <a:pPr algn="ctr">
                        <a:lnSpc>
                          <a:spcPct val="100000"/>
                        </a:lnSpc>
                      </a:pPr>
                      <a:r>
                        <a:rPr lang="tr-TR" sz="1400" b="1" strike="noStrike" spc="-1">
                          <a:solidFill>
                            <a:srgbClr val="000000"/>
                          </a:solidFill>
                          <a:uFill>
                            <a:solidFill>
                              <a:srgbClr val="FFFFFF"/>
                            </a:solidFill>
                          </a:uFill>
                          <a:latin typeface="Calibri" panose="020F0502020204030204"/>
                        </a:rPr>
                        <a:t>(mg/dl)</a:t>
                      </a:r>
                    </a:p>
                  </a:txBody>
                  <a:tcPr marL="72000" marR="72000" anchor="ctr">
                    <a:lnL w="9360">
                      <a:solidFill>
                        <a:srgbClr val="000000"/>
                      </a:solidFill>
                    </a:lnL>
                    <a:lnR w="9360">
                      <a:solidFill>
                        <a:srgbClr val="000000"/>
                      </a:solidFill>
                    </a:lnR>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365,5</a:t>
                      </a:r>
                    </a:p>
                    <a:p>
                      <a:pPr algn="ctr">
                        <a:lnSpc>
                          <a:spcPct val="100000"/>
                        </a:lnSpc>
                      </a:pPr>
                      <a:r>
                        <a:rPr lang="tr-TR" sz="1400" b="1" strike="noStrike" spc="-1">
                          <a:solidFill>
                            <a:srgbClr val="000000"/>
                          </a:solidFill>
                          <a:uFill>
                            <a:solidFill>
                              <a:srgbClr val="FFFFFF"/>
                            </a:solidFill>
                          </a:uFill>
                          <a:latin typeface="Calibri" panose="020F0502020204030204"/>
                        </a:rPr>
                        <a:t>(328-427)</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150,5</a:t>
                      </a:r>
                    </a:p>
                    <a:p>
                      <a:pPr algn="ctr"/>
                      <a:r>
                        <a:rPr lang="tr-TR" sz="1400" b="1" strike="noStrike" spc="-1">
                          <a:solidFill>
                            <a:srgbClr val="000000"/>
                          </a:solidFill>
                          <a:uFill>
                            <a:solidFill>
                              <a:srgbClr val="FFFFFF"/>
                            </a:solidFill>
                          </a:uFill>
                          <a:latin typeface="Calibri" panose="020F0502020204030204"/>
                        </a:rPr>
                        <a:t>(88-246)</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57</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2"/>
                  </a:ext>
                </a:extLst>
              </a:tr>
              <a:tr h="554040">
                <a:tc>
                  <a:txBody>
                    <a:bodyPr/>
                    <a:lstStyle/>
                    <a:p>
                      <a:r>
                        <a:rPr lang="tr-TR" sz="1400" b="1" strike="noStrike" spc="-1">
                          <a:solidFill>
                            <a:srgbClr val="000000"/>
                          </a:solidFill>
                          <a:uFill>
                            <a:solidFill>
                              <a:srgbClr val="FFFFFF"/>
                            </a:solidFill>
                          </a:uFill>
                          <a:latin typeface="Calibri" panose="020F0502020204030204"/>
                        </a:rPr>
                        <a:t>  HDL-Kolestrol</a:t>
                      </a:r>
                    </a:p>
                    <a:p>
                      <a:r>
                        <a:rPr lang="tr-TR" sz="1400" b="1" strike="noStrike" spc="-1">
                          <a:solidFill>
                            <a:srgbClr val="000000"/>
                          </a:solidFill>
                          <a:uFill>
                            <a:solidFill>
                              <a:srgbClr val="FFFFFF"/>
                            </a:solidFill>
                          </a:uFill>
                          <a:latin typeface="Calibri" panose="020F0502020204030204"/>
                        </a:rPr>
                        <a:t>        (mg/dl)</a:t>
                      </a:r>
                    </a:p>
                  </a:txBody>
                  <a:tcPr marL="72000" marR="72000" anchor="ctr">
                    <a:lnL w="9360">
                      <a:solidFill>
                        <a:srgbClr val="000000"/>
                      </a:solidFill>
                    </a:lnL>
                    <a:lnR w="9360">
                      <a:solidFill>
                        <a:srgbClr val="000000"/>
                      </a:solidFill>
                    </a:lnR>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79,2</a:t>
                      </a:r>
                    </a:p>
                    <a:p>
                      <a:pPr algn="ctr"/>
                      <a:r>
                        <a:rPr lang="tr-TR" sz="1400" b="1" strike="noStrike" spc="-1">
                          <a:solidFill>
                            <a:srgbClr val="000000"/>
                          </a:solidFill>
                          <a:uFill>
                            <a:solidFill>
                              <a:srgbClr val="FFFFFF"/>
                            </a:solidFill>
                          </a:uFill>
                          <a:latin typeface="Calibri" panose="020F0502020204030204"/>
                        </a:rPr>
                        <a:t>(65-90)</a:t>
                      </a:r>
                    </a:p>
                  </a:txBody>
                  <a:tcPr marL="72000" marR="72000" anchor="ctr">
                    <a:lnL w="9360" cap="flat" cmpd="sng" algn="ctr">
                      <a:solidFill>
                        <a:srgbClr val="000000"/>
                      </a:solidFill>
                      <a:prstDash val="solid"/>
                      <a:round/>
                      <a:headEnd type="none" w="med" len="med"/>
                      <a:tailEnd type="none" w="med" len="med"/>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28</a:t>
                      </a:r>
                    </a:p>
                    <a:p>
                      <a:pPr algn="ctr"/>
                      <a:r>
                        <a:rPr lang="tr-TR" sz="1400" b="1" strike="noStrike" spc="-1">
                          <a:solidFill>
                            <a:srgbClr val="000000"/>
                          </a:solidFill>
                          <a:uFill>
                            <a:solidFill>
                              <a:srgbClr val="FFFFFF"/>
                            </a:solidFill>
                          </a:uFill>
                          <a:latin typeface="Calibri" panose="020F0502020204030204"/>
                        </a:rPr>
                        <a:t>(20-31)</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66,1</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3"/>
                  </a:ext>
                </a:extLst>
              </a:tr>
              <a:tr h="554040">
                <a:tc>
                  <a:txBody>
                    <a:bodyPr/>
                    <a:lstStyle/>
                    <a:p>
                      <a:r>
                        <a:rPr lang="tr-TR" sz="1400" b="1" strike="noStrike" spc="-1">
                          <a:solidFill>
                            <a:srgbClr val="000000"/>
                          </a:solidFill>
                          <a:uFill>
                            <a:solidFill>
                              <a:srgbClr val="FFFFFF"/>
                            </a:solidFill>
                          </a:uFill>
                          <a:latin typeface="Calibri" panose="020F0502020204030204"/>
                        </a:rPr>
                        <a:t>     Trigliserid</a:t>
                      </a:r>
                    </a:p>
                    <a:p>
                      <a:r>
                        <a:rPr lang="tr-TR" sz="1400" b="1" strike="noStrike" spc="-1">
                          <a:solidFill>
                            <a:srgbClr val="000000"/>
                          </a:solidFill>
                          <a:uFill>
                            <a:solidFill>
                              <a:srgbClr val="FFFFFF"/>
                            </a:solidFill>
                          </a:uFill>
                          <a:latin typeface="Calibri" panose="020F0502020204030204"/>
                        </a:rPr>
                        <a:t>      (mg/dl)</a:t>
                      </a:r>
                    </a:p>
                  </a:txBody>
                  <a:tcPr marL="72000" marR="72000" anchor="ctr">
                    <a:lnL w="9360">
                      <a:solidFill>
                        <a:srgbClr val="000000"/>
                      </a:solidFill>
                    </a:lnL>
                    <a:lnR w="9360">
                      <a:solidFill>
                        <a:srgbClr val="000000"/>
                      </a:solidFill>
                    </a:lnR>
                    <a:lnT w="9360" cap="flat" cmpd="sng" algn="ctr">
                      <a:solidFill>
                        <a:srgbClr val="000000"/>
                      </a:solidFill>
                      <a:prstDash val="solid"/>
                      <a:round/>
                      <a:headEnd type="none" w="med" len="med"/>
                      <a:tailEnd type="none" w="med" len="med"/>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233</a:t>
                      </a:r>
                    </a:p>
                    <a:p>
                      <a:pPr algn="ctr"/>
                      <a:r>
                        <a:rPr lang="tr-TR" sz="1400" b="1" strike="noStrike" spc="-1">
                          <a:solidFill>
                            <a:srgbClr val="000000"/>
                          </a:solidFill>
                          <a:uFill>
                            <a:solidFill>
                              <a:srgbClr val="FFFFFF"/>
                            </a:solidFill>
                          </a:uFill>
                          <a:latin typeface="Calibri" panose="020F0502020204030204"/>
                        </a:rPr>
                        <a:t>113-325)</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142,6</a:t>
                      </a:r>
                    </a:p>
                    <a:p>
                      <a:pPr algn="ctr"/>
                      <a:r>
                        <a:rPr lang="tr-TR" sz="1400" b="1" strike="noStrike" spc="-1">
                          <a:solidFill>
                            <a:srgbClr val="000000"/>
                          </a:solidFill>
                          <a:uFill>
                            <a:solidFill>
                              <a:srgbClr val="FFFFFF"/>
                            </a:solidFill>
                          </a:uFill>
                          <a:latin typeface="Calibri" panose="020F0502020204030204"/>
                        </a:rPr>
                        <a:t>(99-232)</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36,5</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4"/>
                  </a:ext>
                </a:extLst>
              </a:tr>
            </a:tbl>
          </a:graphicData>
        </a:graphic>
      </p:graphicFrame>
      <p:sp>
        <p:nvSpPr>
          <p:cNvPr id="169" name="CustomShape 5"/>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LDL AFEREZİ: OLGU-1</a:t>
            </a:r>
            <a:endParaRPr lang="tr-TR" sz="1800" b="0" strike="noStrike" spc="-1">
              <a:solidFill>
                <a:srgbClr val="000000"/>
              </a:solidFill>
              <a:uFill>
                <a:solidFill>
                  <a:srgbClr val="FFFFFF"/>
                </a:solidFill>
              </a:uFill>
              <a:latin typeface="Arial" panose="020B0604020202020204"/>
            </a:endParaRPr>
          </a:p>
        </p:txBody>
      </p:sp>
      <p:sp>
        <p:nvSpPr>
          <p:cNvPr id="170" name="TextShape 6"/>
          <p:cNvSpPr txBox="1"/>
          <p:nvPr/>
        </p:nvSpPr>
        <p:spPr>
          <a:xfrm>
            <a:off x="647700" y="4582795"/>
            <a:ext cx="7993380" cy="1964055"/>
          </a:xfrm>
          <a:prstGeom prst="rect">
            <a:avLst/>
          </a:prstGeom>
          <a:solidFill>
            <a:srgbClr val="FFDEAD"/>
          </a:solidFill>
          <a:ln>
            <a:noFill/>
          </a:ln>
        </p:spPr>
        <p:txBody>
          <a:bodyPr lIns="90000" tIns="45000" rIns="90000" bIns="45000"/>
          <a:lstStyle/>
          <a:p>
            <a:pPr>
              <a:lnSpc>
                <a:spcPct val="150000"/>
              </a:lnSpc>
            </a:pPr>
            <a:r>
              <a:rPr lang="tr-TR" sz="1600" b="0" strike="noStrike" spc="-1">
                <a:solidFill>
                  <a:srgbClr val="000000"/>
                </a:solidFill>
                <a:uFill>
                  <a:solidFill>
                    <a:srgbClr val="FFFFFF"/>
                  </a:solidFill>
                </a:uFill>
                <a:latin typeface="Calibri" panose="020F0502020204030204"/>
              </a:rPr>
              <a:t>Her aferez işleminden sonra, fetal plasental kan akışını kontrol etmek için ultrasonografik gözlem için kadın-doğum polikliniğine yönlendirildi. Ayrıca her işlemden önce ve sonra; tam kan sayımı, koagülasyon testleri, total protein, albumin, immunglobin ve elektrolit değerlerini içeren biyokimya testleri çalıştırıldı.Tam kan sayımında ve elektrolit değerlerinde bir değişim gözlenmedi. Hasta, gebeliğin 39+4 haftasında sezaryenle, sağlıklı bir çocuk dünyaya getirdi.</a:t>
            </a:r>
            <a:endParaRPr lang="tr-TR" sz="1800" b="0" strike="noStrike" spc="-1">
              <a:solidFill>
                <a:srgbClr val="000000"/>
              </a:solidFill>
              <a:uFill>
                <a:solidFill>
                  <a:srgbClr val="FFFFFF"/>
                </a:solidFill>
              </a:uFill>
              <a:latin typeface="Arial" panose="020B0604020202020204"/>
            </a:endParaRPr>
          </a:p>
        </p:txBody>
      </p:sp>
      <p:sp>
        <p:nvSpPr>
          <p:cNvPr id="171" name="TextShape 7"/>
          <p:cNvSpPr txBox="1"/>
          <p:nvPr/>
        </p:nvSpPr>
        <p:spPr>
          <a:xfrm>
            <a:off x="1728000" y="1253880"/>
            <a:ext cx="4824000" cy="399600"/>
          </a:xfrm>
          <a:prstGeom prst="rect">
            <a:avLst/>
          </a:prstGeom>
          <a:noFill/>
          <a:ln>
            <a:noFill/>
          </a:ln>
        </p:spPr>
        <p:txBody>
          <a:bodyPr lIns="90000" tIns="45000" rIns="90000" bIns="45000"/>
          <a:lstStyle/>
          <a:p>
            <a:r>
              <a:rPr lang="tr-TR" sz="1800" b="1" strike="noStrike" spc="-1">
                <a:solidFill>
                  <a:srgbClr val="000000"/>
                </a:solidFill>
                <a:uFill>
                  <a:solidFill>
                    <a:srgbClr val="FFFFFF"/>
                  </a:solidFill>
                </a:uFill>
                <a:latin typeface="Arial" panose="020B0604020202020204"/>
              </a:rPr>
              <a:t>Tablo-1: Olgu 1’ye Ait Ortalama Sonuçlar</a:t>
            </a:r>
          </a:p>
        </p:txBody>
      </p:sp>
    </p:spTree>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CustomShape 1"/>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LDL AFEREZİ: OLGU-2</a:t>
            </a:r>
            <a:endParaRPr lang="tr-TR" sz="1800" b="0" strike="noStrike" spc="-1">
              <a:solidFill>
                <a:srgbClr val="000000"/>
              </a:solidFill>
              <a:uFill>
                <a:solidFill>
                  <a:srgbClr val="FFFFFF"/>
                </a:solidFill>
              </a:uFill>
              <a:latin typeface="Arial" panose="020B0604020202020204"/>
            </a:endParaRPr>
          </a:p>
        </p:txBody>
      </p:sp>
      <p:sp>
        <p:nvSpPr>
          <p:cNvPr id="173" name="TextShape 2"/>
          <p:cNvSpPr txBox="1"/>
          <p:nvPr/>
        </p:nvSpPr>
        <p:spPr>
          <a:xfrm>
            <a:off x="575945" y="1340485"/>
            <a:ext cx="7847965" cy="4959350"/>
          </a:xfrm>
          <a:prstGeom prst="rect">
            <a:avLst/>
          </a:prstGeom>
          <a:noFill/>
          <a:ln>
            <a:noFill/>
          </a:ln>
        </p:spPr>
        <p:txBody>
          <a:bodyPr lIns="90000" tIns="45000" rIns="90000" bIns="45000"/>
          <a:lstStyle/>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30 yaşında ve 18 haftalık gebe</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13 yaşında FH( Heterezigot) tanısı konmuş</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HMG-KoA inhibitörünü gebe kalmadan 2 ay önce bırakmış(Tedaviyle gebe kalmış) </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LDL-K’ün 522 mg/dl  olarak belirlenmesi üzerine, lipid aferezi uygulaması için kliniğimize yönlendirildi.</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15 günde bir DFPP yöntemiyle toplam </a:t>
            </a:r>
            <a:r>
              <a:rPr lang="tr-TR" sz="1600" b="0">
                <a:solidFill>
                  <a:srgbClr val="DC143C"/>
                </a:solidFill>
                <a:uFill>
                  <a:solidFill>
                    <a:srgbClr val="FFFFFF"/>
                  </a:solidFill>
                </a:uFill>
                <a:latin typeface="Arial" panose="020B0604020202020204"/>
              </a:rPr>
              <a:t>9 seans lipid aferezi </a:t>
            </a:r>
            <a:r>
              <a:rPr lang="tr-TR" sz="1600" b="0">
                <a:solidFill>
                  <a:srgbClr val="000000"/>
                </a:solidFill>
                <a:uFill>
                  <a:solidFill>
                    <a:srgbClr val="FFFFFF"/>
                  </a:solidFill>
                </a:uFill>
                <a:latin typeface="Arial" panose="020B0604020202020204"/>
              </a:rPr>
              <a:t>yapıldı.</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 İşlemler; </a:t>
            </a:r>
            <a:r>
              <a:rPr lang="tr-TR" sz="1600" b="0">
                <a:solidFill>
                  <a:srgbClr val="DC143C"/>
                </a:solidFill>
                <a:uFill>
                  <a:solidFill>
                    <a:srgbClr val="FFFFFF"/>
                  </a:solidFill>
                </a:uFill>
                <a:latin typeface="Arial" panose="020B0604020202020204"/>
              </a:rPr>
              <a:t>Asahi cihazı</a:t>
            </a:r>
            <a:r>
              <a:rPr lang="tr-TR" sz="1600" b="0">
                <a:solidFill>
                  <a:srgbClr val="000000"/>
                </a:solidFill>
                <a:uFill>
                  <a:solidFill>
                    <a:srgbClr val="FFFFFF"/>
                  </a:solidFill>
                </a:uFill>
                <a:latin typeface="Arial" panose="020B0604020202020204"/>
              </a:rPr>
              <a:t> ve </a:t>
            </a:r>
            <a:r>
              <a:rPr lang="tr-TR" sz="1600" b="0">
                <a:solidFill>
                  <a:srgbClr val="DC143C"/>
                </a:solidFill>
                <a:uFill>
                  <a:solidFill>
                    <a:srgbClr val="FFFFFF"/>
                  </a:solidFill>
                </a:uFill>
                <a:latin typeface="Arial" panose="020B0604020202020204"/>
              </a:rPr>
              <a:t>Evaflux 4A</a:t>
            </a:r>
            <a:r>
              <a:rPr lang="tr-TR" sz="1600" b="0">
                <a:solidFill>
                  <a:srgbClr val="000000"/>
                </a:solidFill>
                <a:uFill>
                  <a:solidFill>
                    <a:srgbClr val="FFFFFF"/>
                  </a:solidFill>
                </a:uFill>
                <a:latin typeface="Arial" panose="020B0604020202020204"/>
              </a:rPr>
              <a:t> membran plazma fraksinatörü kullanılarak gerçekleştirildi.</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İşlemlerde ortalama kan akış hızı 70 ml/dk idi ve ortalama 1,1 TPH plazma işlendi.</a:t>
            </a:r>
          </a:p>
          <a:p>
            <a:pPr marL="215900" indent="-215900">
              <a:lnSpc>
                <a:spcPct val="150000"/>
              </a:lnSpc>
              <a:buClr>
                <a:srgbClr val="000000"/>
              </a:buClr>
              <a:buSzPct val="45000"/>
              <a:buFont typeface="Wingdings" panose="05000000000000000000" pitchFamily="2" charset="2"/>
              <a:buChar char=""/>
            </a:pPr>
            <a:r>
              <a:rPr lang="tr-TR" sz="1600" b="0">
                <a:solidFill>
                  <a:srgbClr val="000000"/>
                </a:solidFill>
                <a:uFill>
                  <a:solidFill>
                    <a:srgbClr val="FFFFFF"/>
                  </a:solidFill>
                </a:uFill>
                <a:latin typeface="Arial" panose="020B0604020202020204"/>
              </a:rPr>
              <a:t> İşlemlerde antikoagülan olarak asit sitrat dekstroz-A formülü (ACD-A) tek başına kullanılırken, işlem başlar başlamaz 5-10Ü/kg heparin bolus yapıldı. Hiçbir aferez işleminde </a:t>
            </a:r>
            <a:r>
              <a:rPr lang="tr-TR" sz="1600" b="0" u="heavy">
                <a:solidFill>
                  <a:srgbClr val="000000"/>
                </a:solidFill>
                <a:uFill>
                  <a:solidFill>
                    <a:srgbClr val="FFFFFF"/>
                  </a:solidFill>
                </a:uFill>
                <a:latin typeface="Arial" panose="020B0604020202020204"/>
              </a:rPr>
              <a:t>komplikasyon gözlenmedi.</a:t>
            </a:r>
            <a:endParaRPr lang="tr-TR" sz="1600" b="0">
              <a:solidFill>
                <a:srgbClr val="000000"/>
              </a:solidFill>
              <a:uFill>
                <a:solidFill>
                  <a:srgbClr val="FFFFFF"/>
                </a:solidFill>
              </a:uFill>
              <a:latin typeface="Arial" panose="020B0604020202020204"/>
            </a:endParaRPr>
          </a:p>
        </p:txBody>
      </p:sp>
      <p:sp>
        <p:nvSpPr>
          <p:cNvPr id="162"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LDL AFEREZİ: OLGU-2</a:t>
            </a:r>
            <a:endParaRPr lang="tr-TR" sz="1800" b="0" strike="noStrike" spc="-1">
              <a:solidFill>
                <a:srgbClr val="000000"/>
              </a:solidFill>
              <a:uFill>
                <a:solidFill>
                  <a:srgbClr val="FFFFFF"/>
                </a:solidFill>
              </a:uFill>
              <a:latin typeface="Arial" panose="020B0604020202020204"/>
            </a:endParaRPr>
          </a:p>
        </p:txBody>
      </p:sp>
      <p:graphicFrame>
        <p:nvGraphicFramePr>
          <p:cNvPr id="175" name="Table 2"/>
          <p:cNvGraphicFramePr/>
          <p:nvPr/>
        </p:nvGraphicFramePr>
        <p:xfrm>
          <a:off x="1582200" y="1639800"/>
          <a:ext cx="5662800" cy="2776680"/>
        </p:xfrm>
        <a:graphic>
          <a:graphicData uri="http://schemas.openxmlformats.org/drawingml/2006/table">
            <a:tbl>
              <a:tblPr/>
              <a:tblGrid>
                <a:gridCol w="1339920">
                  <a:extLst>
                    <a:ext uri="{9D8B030D-6E8A-4147-A177-3AD203B41FA5}">
                      <a16:colId xmlns:a16="http://schemas.microsoft.com/office/drawing/2014/main" val="20000"/>
                    </a:ext>
                  </a:extLst>
                </a:gridCol>
                <a:gridCol w="1342800">
                  <a:extLst>
                    <a:ext uri="{9D8B030D-6E8A-4147-A177-3AD203B41FA5}">
                      <a16:colId xmlns:a16="http://schemas.microsoft.com/office/drawing/2014/main" val="20001"/>
                    </a:ext>
                  </a:extLst>
                </a:gridCol>
                <a:gridCol w="1474560">
                  <a:extLst>
                    <a:ext uri="{9D8B030D-6E8A-4147-A177-3AD203B41FA5}">
                      <a16:colId xmlns:a16="http://schemas.microsoft.com/office/drawing/2014/main" val="20002"/>
                    </a:ext>
                  </a:extLst>
                </a:gridCol>
                <a:gridCol w="1505520">
                  <a:extLst>
                    <a:ext uri="{9D8B030D-6E8A-4147-A177-3AD203B41FA5}">
                      <a16:colId xmlns:a16="http://schemas.microsoft.com/office/drawing/2014/main" val="20003"/>
                    </a:ext>
                  </a:extLst>
                </a:gridCol>
              </a:tblGrid>
              <a:tr h="508320">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Olgu-1 </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Aferez Öncesi</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Aferez Sonrası</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Düşüş (%)</a:t>
                      </a:r>
                      <a:endParaRPr lang="tr-TR" sz="1800" b="0" strike="noStrike" spc="-1">
                        <a:solidFill>
                          <a:srgbClr val="000000"/>
                        </a:solidFill>
                        <a:uFill>
                          <a:solidFill>
                            <a:srgbClr val="FFFFFF"/>
                          </a:solidFill>
                        </a:uFill>
                        <a:latin typeface="Arial" panose="020B0604020202020204"/>
                      </a:endParaRP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0"/>
                  </a:ext>
                </a:extLst>
              </a:tr>
              <a:tr h="557640">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T.Kolestrol</a:t>
                      </a:r>
                    </a:p>
                    <a:p>
                      <a:pPr algn="ctr">
                        <a:lnSpc>
                          <a:spcPct val="100000"/>
                        </a:lnSpc>
                      </a:pPr>
                      <a:r>
                        <a:rPr lang="tr-TR" sz="1400" b="1" strike="noStrike" spc="-1">
                          <a:solidFill>
                            <a:srgbClr val="000000"/>
                          </a:solidFill>
                          <a:uFill>
                            <a:solidFill>
                              <a:srgbClr val="FFFFFF"/>
                            </a:solidFill>
                          </a:uFill>
                          <a:latin typeface="Calibri" panose="020F0502020204030204"/>
                        </a:rPr>
                        <a:t>(mg/dl)</a:t>
                      </a:r>
                    </a:p>
                  </a:txBody>
                  <a:tcPr marL="72000" marR="72000" anchor="ctr">
                    <a:lnL w="9360">
                      <a:solidFill>
                        <a:srgbClr val="000000"/>
                      </a:solidFill>
                    </a:lnL>
                    <a:lnR w="9360">
                      <a:solidFill>
                        <a:srgbClr val="000000"/>
                      </a:solidFill>
                    </a:lnR>
                    <a:lnT w="9360">
                      <a:solidFill>
                        <a:srgbClr val="000000"/>
                      </a:solidFill>
                    </a:lnT>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516,6</a:t>
                      </a:r>
                    </a:p>
                    <a:p>
                      <a:pPr algn="ctr">
                        <a:lnSpc>
                          <a:spcPct val="100000"/>
                        </a:lnSpc>
                      </a:pPr>
                      <a:r>
                        <a:rPr lang="tr-TR" sz="1400" b="1" strike="noStrike" spc="-1">
                          <a:solidFill>
                            <a:srgbClr val="000000"/>
                          </a:solidFill>
                          <a:uFill>
                            <a:solidFill>
                              <a:srgbClr val="FFFFFF"/>
                            </a:solidFill>
                          </a:uFill>
                          <a:latin typeface="Calibri" panose="020F0502020204030204"/>
                        </a:rPr>
                        <a:t>(398-582)</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226,2</a:t>
                      </a:r>
                    </a:p>
                    <a:p>
                      <a:pPr algn="ctr"/>
                      <a:r>
                        <a:rPr lang="tr-TR" sz="1400" b="1" strike="noStrike" spc="-1">
                          <a:solidFill>
                            <a:srgbClr val="000000"/>
                          </a:solidFill>
                          <a:uFill>
                            <a:solidFill>
                              <a:srgbClr val="FFFFFF"/>
                            </a:solidFill>
                          </a:uFill>
                          <a:latin typeface="Calibri" panose="020F0502020204030204"/>
                        </a:rPr>
                        <a:t>(144-300)</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55,5</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1"/>
                  </a:ext>
                </a:extLst>
              </a:tr>
              <a:tr h="542160">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LDL- Kolestrol</a:t>
                      </a:r>
                    </a:p>
                    <a:p>
                      <a:pPr algn="ctr">
                        <a:lnSpc>
                          <a:spcPct val="100000"/>
                        </a:lnSpc>
                      </a:pPr>
                      <a:r>
                        <a:rPr lang="tr-TR" sz="1400" b="1" strike="noStrike" spc="-1">
                          <a:solidFill>
                            <a:srgbClr val="000000"/>
                          </a:solidFill>
                          <a:uFill>
                            <a:solidFill>
                              <a:srgbClr val="FFFFFF"/>
                            </a:solidFill>
                          </a:uFill>
                          <a:latin typeface="Calibri" panose="020F0502020204030204"/>
                        </a:rPr>
                        <a:t>(mg/dl)</a:t>
                      </a:r>
                    </a:p>
                  </a:txBody>
                  <a:tcPr marL="72000" marR="72000" anchor="ctr">
                    <a:lnL w="9360">
                      <a:solidFill>
                        <a:srgbClr val="000000"/>
                      </a:solidFill>
                    </a:lnL>
                    <a:lnR w="9360">
                      <a:solidFill>
                        <a:srgbClr val="000000"/>
                      </a:solidFill>
                    </a:lnR>
                    <a:solidFill>
                      <a:srgbClr val="FAC090"/>
                    </a:solidFill>
                  </a:tcPr>
                </a:tc>
                <a:tc>
                  <a:txBody>
                    <a:bodyPr/>
                    <a:lstStyle/>
                    <a:p>
                      <a:pPr algn="ctr">
                        <a:lnSpc>
                          <a:spcPct val="100000"/>
                        </a:lnSpc>
                      </a:pPr>
                      <a:r>
                        <a:rPr lang="tr-TR" sz="1400" b="1" strike="noStrike" spc="-1">
                          <a:solidFill>
                            <a:srgbClr val="000000"/>
                          </a:solidFill>
                          <a:uFill>
                            <a:solidFill>
                              <a:srgbClr val="FFFFFF"/>
                            </a:solidFill>
                          </a:uFill>
                          <a:latin typeface="Calibri" panose="020F0502020204030204"/>
                        </a:rPr>
                        <a:t>347,4</a:t>
                      </a:r>
                    </a:p>
                    <a:p>
                      <a:pPr algn="ctr">
                        <a:lnSpc>
                          <a:spcPct val="100000"/>
                        </a:lnSpc>
                      </a:pPr>
                      <a:r>
                        <a:rPr lang="tr-TR" sz="1400" b="1" strike="noStrike" spc="-1">
                          <a:solidFill>
                            <a:srgbClr val="000000"/>
                          </a:solidFill>
                          <a:uFill>
                            <a:solidFill>
                              <a:srgbClr val="FFFFFF"/>
                            </a:solidFill>
                          </a:uFill>
                          <a:latin typeface="Calibri" panose="020F0502020204030204"/>
                        </a:rPr>
                        <a:t>(281-392)</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160,5</a:t>
                      </a:r>
                    </a:p>
                    <a:p>
                      <a:pPr algn="ctr"/>
                      <a:r>
                        <a:rPr lang="tr-TR" sz="1400" b="1" strike="noStrike" spc="-1">
                          <a:solidFill>
                            <a:srgbClr val="000000"/>
                          </a:solidFill>
                          <a:uFill>
                            <a:solidFill>
                              <a:srgbClr val="FFFFFF"/>
                            </a:solidFill>
                          </a:uFill>
                          <a:latin typeface="Calibri" panose="020F0502020204030204"/>
                        </a:rPr>
                        <a:t>(106-204)</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53,1</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2"/>
                  </a:ext>
                </a:extLst>
              </a:tr>
              <a:tr h="554040">
                <a:tc>
                  <a:txBody>
                    <a:bodyPr/>
                    <a:lstStyle/>
                    <a:p>
                      <a:r>
                        <a:rPr lang="tr-TR" sz="1400" b="1" strike="noStrike" spc="-1">
                          <a:solidFill>
                            <a:srgbClr val="000000"/>
                          </a:solidFill>
                          <a:uFill>
                            <a:solidFill>
                              <a:srgbClr val="FFFFFF"/>
                            </a:solidFill>
                          </a:uFill>
                          <a:latin typeface="Calibri" panose="020F0502020204030204"/>
                        </a:rPr>
                        <a:t>  HDL-Kolestrol</a:t>
                      </a:r>
                    </a:p>
                    <a:p>
                      <a:r>
                        <a:rPr lang="tr-TR" sz="1400" b="1" strike="noStrike" spc="-1">
                          <a:solidFill>
                            <a:srgbClr val="000000"/>
                          </a:solidFill>
                          <a:uFill>
                            <a:solidFill>
                              <a:srgbClr val="FFFFFF"/>
                            </a:solidFill>
                          </a:uFill>
                          <a:latin typeface="Calibri" panose="020F0502020204030204"/>
                        </a:rPr>
                        <a:t>        (mg/dl)</a:t>
                      </a:r>
                    </a:p>
                  </a:txBody>
                  <a:tcPr marL="72000" marR="72000" anchor="ctr">
                    <a:lnL w="9360">
                      <a:solidFill>
                        <a:srgbClr val="000000"/>
                      </a:solidFill>
                    </a:lnL>
                    <a:lnR w="9360">
                      <a:solidFill>
                        <a:srgbClr val="000000"/>
                      </a:solidFill>
                    </a:lnR>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78</a:t>
                      </a:r>
                    </a:p>
                    <a:p>
                      <a:pPr algn="ctr"/>
                      <a:r>
                        <a:rPr lang="tr-TR" sz="1400" b="1" strike="noStrike" spc="-1">
                          <a:solidFill>
                            <a:srgbClr val="000000"/>
                          </a:solidFill>
                          <a:uFill>
                            <a:solidFill>
                              <a:srgbClr val="FFFFFF"/>
                            </a:solidFill>
                          </a:uFill>
                          <a:latin typeface="Calibri" panose="020F0502020204030204"/>
                        </a:rPr>
                        <a:t>(49-91)</a:t>
                      </a:r>
                    </a:p>
                  </a:txBody>
                  <a:tcPr marL="72000" marR="72000" anchor="ctr">
                    <a:lnL w="9360" cap="flat" cmpd="sng" algn="ctr">
                      <a:solidFill>
                        <a:srgbClr val="000000"/>
                      </a:solidFill>
                      <a:prstDash val="solid"/>
                      <a:round/>
                      <a:headEnd type="none" w="med" len="med"/>
                      <a:tailEnd type="none" w="med" len="med"/>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30,7</a:t>
                      </a:r>
                    </a:p>
                    <a:p>
                      <a:pPr algn="ctr"/>
                      <a:r>
                        <a:rPr lang="tr-TR" sz="1400" b="1" strike="noStrike" spc="-1">
                          <a:solidFill>
                            <a:srgbClr val="000000"/>
                          </a:solidFill>
                          <a:uFill>
                            <a:solidFill>
                              <a:srgbClr val="FFFFFF"/>
                            </a:solidFill>
                          </a:uFill>
                          <a:latin typeface="Calibri" panose="020F0502020204030204"/>
                        </a:rPr>
                        <a:t>(21-41)</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59,7</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3"/>
                  </a:ext>
                </a:extLst>
              </a:tr>
              <a:tr h="554040">
                <a:tc>
                  <a:txBody>
                    <a:bodyPr/>
                    <a:lstStyle/>
                    <a:p>
                      <a:r>
                        <a:rPr lang="tr-TR" sz="1400" b="1" strike="noStrike" spc="-1">
                          <a:solidFill>
                            <a:srgbClr val="000000"/>
                          </a:solidFill>
                          <a:uFill>
                            <a:solidFill>
                              <a:srgbClr val="FFFFFF"/>
                            </a:solidFill>
                          </a:uFill>
                          <a:latin typeface="Calibri" panose="020F0502020204030204"/>
                        </a:rPr>
                        <a:t>     Trigliserid</a:t>
                      </a:r>
                    </a:p>
                    <a:p>
                      <a:r>
                        <a:rPr lang="tr-TR" sz="1400" b="1" strike="noStrike" spc="-1">
                          <a:solidFill>
                            <a:srgbClr val="000000"/>
                          </a:solidFill>
                          <a:uFill>
                            <a:solidFill>
                              <a:srgbClr val="FFFFFF"/>
                            </a:solidFill>
                          </a:uFill>
                          <a:latin typeface="Calibri" panose="020F0502020204030204"/>
                        </a:rPr>
                        <a:t>      (mg/dl)</a:t>
                      </a:r>
                    </a:p>
                  </a:txBody>
                  <a:tcPr marL="72000" marR="72000" anchor="ctr">
                    <a:lnL w="9360">
                      <a:solidFill>
                        <a:srgbClr val="000000"/>
                      </a:solidFill>
                    </a:lnL>
                    <a:lnR w="9360">
                      <a:solidFill>
                        <a:srgbClr val="000000"/>
                      </a:solidFill>
                    </a:lnR>
                    <a:lnT w="9360" cap="flat" cmpd="sng" algn="ctr">
                      <a:solidFill>
                        <a:srgbClr val="000000"/>
                      </a:solidFill>
                      <a:prstDash val="solid"/>
                      <a:round/>
                      <a:headEnd type="none" w="med" len="med"/>
                      <a:tailEnd type="none" w="med" len="med"/>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252,3</a:t>
                      </a:r>
                    </a:p>
                    <a:p>
                      <a:pPr algn="ctr"/>
                      <a:r>
                        <a:rPr lang="tr-TR" sz="1400" b="1" strike="noStrike" spc="-1">
                          <a:solidFill>
                            <a:srgbClr val="000000"/>
                          </a:solidFill>
                          <a:uFill>
                            <a:solidFill>
                              <a:srgbClr val="FFFFFF"/>
                            </a:solidFill>
                          </a:uFill>
                          <a:latin typeface="Calibri" panose="020F0502020204030204"/>
                        </a:rPr>
                        <a:t>(72-423)</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131,7</a:t>
                      </a:r>
                    </a:p>
                    <a:p>
                      <a:pPr algn="ctr"/>
                      <a:r>
                        <a:rPr lang="tr-TR" sz="1400" b="1" strike="noStrike" spc="-1">
                          <a:solidFill>
                            <a:srgbClr val="000000"/>
                          </a:solidFill>
                          <a:uFill>
                            <a:solidFill>
                              <a:srgbClr val="FFFFFF"/>
                            </a:solidFill>
                          </a:uFill>
                          <a:latin typeface="Calibri" panose="020F0502020204030204"/>
                        </a:rPr>
                        <a:t>(53-213)</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tc>
                  <a:txBody>
                    <a:bodyPr/>
                    <a:lstStyle/>
                    <a:p>
                      <a:pPr algn="ctr"/>
                      <a:r>
                        <a:rPr lang="tr-TR" sz="1400" b="1" strike="noStrike" spc="-1">
                          <a:solidFill>
                            <a:srgbClr val="000000"/>
                          </a:solidFill>
                          <a:uFill>
                            <a:solidFill>
                              <a:srgbClr val="FFFFFF"/>
                            </a:solidFill>
                          </a:uFill>
                          <a:latin typeface="Calibri" panose="020F0502020204030204"/>
                        </a:rPr>
                        <a:t>37,8</a:t>
                      </a:r>
                    </a:p>
                  </a:txBody>
                  <a:tcPr marL="72000" marR="72000">
                    <a:lnL w="9360">
                      <a:solidFill>
                        <a:srgbClr val="000000"/>
                      </a:solidFill>
                    </a:lnL>
                    <a:lnR w="9360">
                      <a:solidFill>
                        <a:srgbClr val="000000"/>
                      </a:solidFill>
                    </a:lnR>
                    <a:lnT w="9360">
                      <a:solidFill>
                        <a:srgbClr val="000000"/>
                      </a:solidFill>
                    </a:lnT>
                    <a:lnB w="9360">
                      <a:solidFill>
                        <a:srgbClr val="000000"/>
                      </a:solidFill>
                    </a:lnB>
                    <a:solidFill>
                      <a:srgbClr val="FAC090"/>
                    </a:solidFill>
                  </a:tcPr>
                </a:tc>
                <a:extLst>
                  <a:ext uri="{0D108BD9-81ED-4DB2-BD59-A6C34878D82A}">
                    <a16:rowId xmlns:a16="http://schemas.microsoft.com/office/drawing/2014/main" val="10004"/>
                  </a:ext>
                </a:extLst>
              </a:tr>
            </a:tbl>
          </a:graphicData>
        </a:graphic>
      </p:graphicFrame>
      <p:sp>
        <p:nvSpPr>
          <p:cNvPr id="176" name="TextShape 3"/>
          <p:cNvSpPr txBox="1"/>
          <p:nvPr/>
        </p:nvSpPr>
        <p:spPr>
          <a:xfrm>
            <a:off x="504190" y="4751705"/>
            <a:ext cx="7776210" cy="1689100"/>
          </a:xfrm>
          <a:prstGeom prst="rect">
            <a:avLst/>
          </a:prstGeom>
          <a:solidFill>
            <a:srgbClr val="FFE4C4"/>
          </a:solidFill>
          <a:ln>
            <a:noFill/>
          </a:ln>
        </p:spPr>
        <p:txBody>
          <a:bodyPr lIns="90000" tIns="45000" rIns="90000" bIns="45000"/>
          <a:lstStyle/>
          <a:p>
            <a:pPr>
              <a:lnSpc>
                <a:spcPct val="150000"/>
              </a:lnSpc>
            </a:pPr>
            <a:r>
              <a:rPr lang="tr-TR" sz="1800" b="0" strike="noStrike" spc="-1">
                <a:solidFill>
                  <a:srgbClr val="000000"/>
                </a:solidFill>
                <a:uFill>
                  <a:solidFill>
                    <a:srgbClr val="FFFFFF"/>
                  </a:solidFill>
                </a:uFill>
                <a:latin typeface="Arial" panose="020B0604020202020204"/>
              </a:rPr>
              <a:t> </a:t>
            </a:r>
            <a:r>
              <a:rPr lang="tr-TR" sz="1800" b="0" strike="noStrike" spc="-1">
                <a:solidFill>
                  <a:srgbClr val="000000"/>
                </a:solidFill>
                <a:uFill>
                  <a:solidFill>
                    <a:srgbClr val="FFFFFF"/>
                  </a:solidFill>
                </a:uFill>
                <a:latin typeface="Calibri" panose="020F0502020204030204"/>
              </a:rPr>
              <a:t>Hasta, gebeliğin 38. haftasında sezaryenle, sağlıklı bir çocuk dünyaya getirdi. Ancak çocuk 6 aylıkken nöroblastom tanısı(mayıs 2023) almış ve Allojenik nakil yapılmış. Hala yaşıyor. Aynı hasta spontan 2. gebeliği 17 haftalık, hastanın işlemlerine yeni başlanmıştır.</a:t>
            </a:r>
            <a:endParaRPr lang="tr-TR" sz="1800" b="0" strike="noStrike" spc="-1">
              <a:solidFill>
                <a:srgbClr val="000000"/>
              </a:solidFill>
              <a:uFill>
                <a:solidFill>
                  <a:srgbClr val="FFFFFF"/>
                </a:solidFill>
              </a:uFill>
              <a:latin typeface="Arial" panose="020B0604020202020204"/>
            </a:endParaRPr>
          </a:p>
        </p:txBody>
      </p:sp>
      <p:sp>
        <p:nvSpPr>
          <p:cNvPr id="177" name="TextShape 4"/>
          <p:cNvSpPr txBox="1"/>
          <p:nvPr/>
        </p:nvSpPr>
        <p:spPr>
          <a:xfrm>
            <a:off x="1584000" y="1240200"/>
            <a:ext cx="4824000" cy="399600"/>
          </a:xfrm>
          <a:prstGeom prst="rect">
            <a:avLst/>
          </a:prstGeom>
          <a:noFill/>
          <a:ln>
            <a:noFill/>
          </a:ln>
        </p:spPr>
        <p:txBody>
          <a:bodyPr lIns="90000" tIns="45000" rIns="90000" bIns="45000"/>
          <a:lstStyle/>
          <a:p>
            <a:r>
              <a:rPr lang="tr-TR" sz="1800" b="1" strike="noStrike" spc="-1">
                <a:solidFill>
                  <a:srgbClr val="000000"/>
                </a:solidFill>
                <a:uFill>
                  <a:solidFill>
                    <a:srgbClr val="FFFFFF"/>
                  </a:solidFill>
                </a:uFill>
                <a:latin typeface="Arial" panose="020B0604020202020204"/>
              </a:rPr>
              <a:t>Tablo-2: Olgu 2’ye Ait Ortalama Sonuçlar</a:t>
            </a:r>
          </a:p>
        </p:txBody>
      </p:sp>
      <p:sp>
        <p:nvSpPr>
          <p:cNvPr id="178" name="CustomShape 5"/>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CustomShape 1"/>
          <p:cNvSpPr/>
          <p:nvPr/>
        </p:nvSpPr>
        <p:spPr>
          <a:xfrm>
            <a:off x="457200" y="3429000"/>
            <a:ext cx="8174160" cy="1424753"/>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a:lnSpc>
                <a:spcPct val="100000"/>
              </a:lnSpc>
            </a:pPr>
            <a:r>
              <a:rPr lang="tr-TR" sz="1600" b="0" strike="noStrike" spc="-1" dirty="0">
                <a:solidFill>
                  <a:srgbClr val="000000"/>
                </a:solidFill>
                <a:uFill>
                  <a:solidFill>
                    <a:srgbClr val="FFFFFF"/>
                  </a:solidFill>
                </a:uFill>
                <a:latin typeface="Arial" panose="020B0604020202020204"/>
                <a:ea typeface="DejaVu Sans" panose="020B0603030804020204"/>
              </a:rPr>
              <a:t>Homozigot </a:t>
            </a:r>
            <a:r>
              <a:rPr lang="tr-TR" sz="1600" b="0" strike="noStrike" spc="-1" dirty="0" err="1">
                <a:solidFill>
                  <a:srgbClr val="000000"/>
                </a:solidFill>
                <a:uFill>
                  <a:solidFill>
                    <a:srgbClr val="FFFFFF"/>
                  </a:solidFill>
                </a:uFill>
                <a:latin typeface="Arial" panose="020B0604020202020204"/>
                <a:ea typeface="DejaVu Sans" panose="020B0603030804020204"/>
              </a:rPr>
              <a:t>FH'li</a:t>
            </a:r>
            <a:r>
              <a:rPr lang="tr-TR" sz="1600" b="0" strike="noStrike" spc="-1" dirty="0">
                <a:solidFill>
                  <a:srgbClr val="000000"/>
                </a:solidFill>
                <a:uFill>
                  <a:solidFill>
                    <a:srgbClr val="FFFFFF"/>
                  </a:solidFill>
                </a:uFill>
                <a:latin typeface="Arial" panose="020B0604020202020204"/>
                <a:ea typeface="DejaVu Sans" panose="020B0603030804020204"/>
              </a:rPr>
              <a:t> veya yerleşik aterosklerotik damar veya aort hastalığı olan kadınlara, lipoprotein </a:t>
            </a:r>
            <a:r>
              <a:rPr lang="tr-TR" sz="1600" b="0" strike="noStrike" spc="-1" dirty="0" err="1">
                <a:solidFill>
                  <a:srgbClr val="000000"/>
                </a:solidFill>
                <a:uFill>
                  <a:solidFill>
                    <a:srgbClr val="FFFFFF"/>
                  </a:solidFill>
                </a:uFill>
                <a:latin typeface="Arial" panose="020B0604020202020204"/>
                <a:ea typeface="DejaVu Sans" panose="020B0603030804020204"/>
              </a:rPr>
              <a:t>aferezi</a:t>
            </a:r>
            <a:r>
              <a:rPr lang="tr-TR" sz="1600" b="0" strike="noStrike" spc="-1" dirty="0">
                <a:solidFill>
                  <a:srgbClr val="000000"/>
                </a:solidFill>
                <a:uFill>
                  <a:solidFill>
                    <a:srgbClr val="FFFFFF"/>
                  </a:solidFill>
                </a:uFill>
                <a:latin typeface="Arial" panose="020B0604020202020204"/>
                <a:ea typeface="DejaVu Sans" panose="020B0603030804020204"/>
              </a:rPr>
              <a:t> kolayca bulunamıyorsa gebelik döneminde </a:t>
            </a:r>
            <a:r>
              <a:rPr lang="tr-TR" sz="1600" b="0" strike="noStrike" spc="-1" dirty="0" err="1">
                <a:solidFill>
                  <a:srgbClr val="000000"/>
                </a:solidFill>
                <a:uFill>
                  <a:solidFill>
                    <a:srgbClr val="FFFFFF"/>
                  </a:solidFill>
                </a:uFill>
                <a:latin typeface="Arial" panose="020B0604020202020204"/>
                <a:ea typeface="DejaVu Sans" panose="020B0603030804020204"/>
              </a:rPr>
              <a:t>statin</a:t>
            </a:r>
            <a:r>
              <a:rPr lang="tr-TR" sz="1600" b="0" strike="noStrike" spc="-1" dirty="0">
                <a:solidFill>
                  <a:srgbClr val="000000"/>
                </a:solidFill>
                <a:uFill>
                  <a:solidFill>
                    <a:srgbClr val="FFFFFF"/>
                  </a:solidFill>
                </a:uFill>
                <a:latin typeface="Arial" panose="020B0604020202020204"/>
                <a:ea typeface="DejaVu Sans" panose="020B0603030804020204"/>
              </a:rPr>
              <a:t> tedavisi önerilmelidir. Gebelik sonuçları </a:t>
            </a:r>
            <a:r>
              <a:rPr lang="tr-TR" sz="1600" b="0" strike="noStrike" spc="-1" dirty="0" err="1">
                <a:solidFill>
                  <a:srgbClr val="000000"/>
                </a:solidFill>
                <a:uFill>
                  <a:solidFill>
                    <a:srgbClr val="FFFFFF"/>
                  </a:solidFill>
                </a:uFill>
                <a:latin typeface="Arial" panose="020B0604020202020204"/>
                <a:ea typeface="DejaVu Sans" panose="020B0603030804020204"/>
              </a:rPr>
              <a:t>FH'li</a:t>
            </a:r>
            <a:r>
              <a:rPr lang="tr-TR" sz="1600" b="0" strike="noStrike" spc="-1" dirty="0">
                <a:solidFill>
                  <a:srgbClr val="000000"/>
                </a:solidFill>
                <a:uFill>
                  <a:solidFill>
                    <a:srgbClr val="FFFFFF"/>
                  </a:solidFill>
                </a:uFill>
                <a:latin typeface="Arial" panose="020B0604020202020204"/>
                <a:ea typeface="DejaVu Sans" panose="020B0603030804020204"/>
              </a:rPr>
              <a:t> kadınlarda genellikle olumludur. </a:t>
            </a:r>
            <a:endParaRPr lang="tr-TR" sz="1800" b="0" strike="noStrike" spc="-1" dirty="0">
              <a:solidFill>
                <a:srgbClr val="000000"/>
              </a:solidFill>
              <a:uFill>
                <a:solidFill>
                  <a:srgbClr val="FFFFFF"/>
                </a:solidFill>
              </a:uFill>
              <a:latin typeface="Arial" panose="020B0604020202020204"/>
            </a:endParaRPr>
          </a:p>
        </p:txBody>
      </p:sp>
      <p:pic>
        <p:nvPicPr>
          <p:cNvPr id="180" name="Picture 168"/>
          <p:cNvPicPr/>
          <p:nvPr/>
        </p:nvPicPr>
        <p:blipFill>
          <a:blip r:embed="rId2"/>
          <a:stretch>
            <a:fillRect/>
          </a:stretch>
        </p:blipFill>
        <p:spPr>
          <a:xfrm>
            <a:off x="896746" y="1069253"/>
            <a:ext cx="6724800" cy="1713960"/>
          </a:xfrm>
          <a:prstGeom prst="rect">
            <a:avLst/>
          </a:prstGeom>
          <a:ln>
            <a:noFill/>
          </a:ln>
        </p:spPr>
      </p:pic>
      <p:sp>
        <p:nvSpPr>
          <p:cNvPr id="162"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CustomShape 1"/>
          <p:cNvSpPr/>
          <p:nvPr/>
        </p:nvSpPr>
        <p:spPr>
          <a:xfrm>
            <a:off x="858240" y="4402080"/>
            <a:ext cx="7493400" cy="18615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a:lnSpc>
                <a:spcPct val="100000"/>
              </a:lnSpc>
            </a:pPr>
            <a:r>
              <a:rPr lang="tr-TR" sz="1800" b="0" strike="noStrike" spc="-1">
                <a:solidFill>
                  <a:srgbClr val="000000"/>
                </a:solidFill>
                <a:uFill>
                  <a:solidFill>
                    <a:srgbClr val="FFFFFF"/>
                  </a:solidFill>
                </a:uFill>
                <a:latin typeface="Arial" panose="020B0604020202020204"/>
                <a:ea typeface="DejaVu Sans" panose="020B0603030804020204"/>
              </a:rPr>
              <a:t>Normal bir gebelikte, toplam kolesterol seviyeleri yaklaşık %50, LDL-C %30-40, HDL-C %25 ve trigliseridler 2 ila 3 kat artar. Gebelikte dislipideminin maternal ve fetal sonuçlar üzerindeki tam kapsamı ve etkilerine ilişkin anlayışımız ve takdirimiz henüz tamamlanmamıştır; ancak, gebelikte dislipideminin hem maternal hem de fetal sağlığı etkileyen olumsuz gebelik sonuçlarıyla ilişkili olduğu iyi bilinmektedir.plazmaferez veya lipoprotein aferezi kullanılabilir.</a:t>
            </a:r>
            <a:endParaRPr lang="tr-TR" sz="1800" b="0" strike="noStrike" spc="-1">
              <a:solidFill>
                <a:srgbClr val="000000"/>
              </a:solidFill>
              <a:uFill>
                <a:solidFill>
                  <a:srgbClr val="FFFFFF"/>
                </a:solidFill>
              </a:uFill>
              <a:latin typeface="Arial" panose="020B0604020202020204"/>
            </a:endParaRPr>
          </a:p>
        </p:txBody>
      </p:sp>
      <p:pic>
        <p:nvPicPr>
          <p:cNvPr id="182" name="Picture 170"/>
          <p:cNvPicPr/>
          <p:nvPr/>
        </p:nvPicPr>
        <p:blipFill>
          <a:blip r:embed="rId2"/>
          <a:stretch>
            <a:fillRect/>
          </a:stretch>
        </p:blipFill>
        <p:spPr>
          <a:xfrm>
            <a:off x="864000" y="432000"/>
            <a:ext cx="6762960" cy="3866760"/>
          </a:xfrm>
          <a:prstGeom prst="rect">
            <a:avLst/>
          </a:prstGeom>
          <a:ln>
            <a:noFill/>
          </a:ln>
        </p:spPr>
      </p:pic>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CustomShape 1"/>
          <p:cNvSpPr/>
          <p:nvPr/>
        </p:nvSpPr>
        <p:spPr>
          <a:xfrm>
            <a:off x="504000" y="3210840"/>
            <a:ext cx="7737840" cy="2114195"/>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a:lnSpc>
                <a:spcPct val="100000"/>
              </a:lnSpc>
            </a:pPr>
            <a:r>
              <a:rPr lang="tr-TR" sz="1800" b="0" strike="noStrike" spc="-1" dirty="0">
                <a:solidFill>
                  <a:srgbClr val="000000"/>
                </a:solidFill>
                <a:uFill>
                  <a:solidFill>
                    <a:srgbClr val="FFFFFF"/>
                  </a:solidFill>
                </a:uFill>
                <a:latin typeface="Arial" panose="020B0604020202020204"/>
                <a:ea typeface="DejaVu Sans" panose="020B0603030804020204"/>
              </a:rPr>
              <a:t>Hamilelik sırasında, fizyolojik değişiklikler fetal gelişimi desteklemek için kolesterol ve trigliserit seviyelerini yükseltir, hamile kadınlar için etkili yönetim stratejileri gereklidir; burada kişiselleştirilmiş diyet ayarlamaları başarılı gebelik sonuçları için çok önemlidir. Farmakolojik müdahaleler ve lipoprotein </a:t>
            </a:r>
            <a:r>
              <a:rPr lang="tr-TR" sz="1800" b="0" strike="noStrike" spc="-1" dirty="0" err="1">
                <a:solidFill>
                  <a:srgbClr val="000000"/>
                </a:solidFill>
                <a:uFill>
                  <a:solidFill>
                    <a:srgbClr val="FFFFFF"/>
                  </a:solidFill>
                </a:uFill>
                <a:latin typeface="Arial" panose="020B0604020202020204"/>
                <a:ea typeface="DejaVu Sans" panose="020B0603030804020204"/>
              </a:rPr>
              <a:t>aferezi</a:t>
            </a:r>
            <a:r>
              <a:rPr lang="tr-TR" sz="1800" b="0" strike="noStrike" spc="-1" dirty="0">
                <a:solidFill>
                  <a:srgbClr val="000000"/>
                </a:solidFill>
                <a:uFill>
                  <a:solidFill>
                    <a:srgbClr val="FFFFFF"/>
                  </a:solidFill>
                </a:uFill>
                <a:latin typeface="Arial" panose="020B0604020202020204"/>
                <a:ea typeface="DejaVu Sans" panose="020B0603030804020204"/>
              </a:rPr>
              <a:t> şiddetli vakalarda gerekli olabilir</a:t>
            </a:r>
            <a:endParaRPr lang="tr-TR" sz="1800" b="0" strike="noStrike" spc="-1" dirty="0">
              <a:solidFill>
                <a:srgbClr val="000000"/>
              </a:solidFill>
              <a:uFill>
                <a:solidFill>
                  <a:srgbClr val="FFFFFF"/>
                </a:solidFill>
              </a:uFill>
              <a:latin typeface="Arial" panose="020B0604020202020204"/>
            </a:endParaRPr>
          </a:p>
        </p:txBody>
      </p:sp>
      <p:pic>
        <p:nvPicPr>
          <p:cNvPr id="184" name="Picture 172"/>
          <p:cNvPicPr/>
          <p:nvPr/>
        </p:nvPicPr>
        <p:blipFill>
          <a:blip r:embed="rId2"/>
          <a:stretch>
            <a:fillRect/>
          </a:stretch>
        </p:blipFill>
        <p:spPr>
          <a:xfrm>
            <a:off x="858875" y="1187576"/>
            <a:ext cx="7115400" cy="1247040"/>
          </a:xfrm>
          <a:prstGeom prst="rect">
            <a:avLst/>
          </a:prstGeom>
          <a:ln>
            <a:noFill/>
          </a:ln>
        </p:spPr>
      </p:pic>
      <p:sp>
        <p:nvSpPr>
          <p:cNvPr id="162"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CustomShape 1"/>
          <p:cNvSpPr/>
          <p:nvPr/>
        </p:nvSpPr>
        <p:spPr>
          <a:xfrm>
            <a:off x="707125" y="3023436"/>
            <a:ext cx="7949880" cy="1826471"/>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a:lnSpc>
                <a:spcPct val="100000"/>
              </a:lnSpc>
            </a:pPr>
            <a:r>
              <a:rPr lang="tr-TR" spc="-1" dirty="0">
                <a:solidFill>
                  <a:srgbClr val="000000"/>
                </a:solidFill>
                <a:uFill>
                  <a:solidFill>
                    <a:srgbClr val="FFFFFF"/>
                  </a:solidFill>
                </a:uFill>
                <a:latin typeface="Arial" panose="020B0604020202020204"/>
                <a:ea typeface="DejaVu Sans" panose="020B0603030804020204"/>
              </a:rPr>
              <a:t>G</a:t>
            </a:r>
            <a:r>
              <a:rPr lang="tr-TR" sz="1800" b="0" strike="noStrike" spc="-1" dirty="0">
                <a:solidFill>
                  <a:srgbClr val="000000"/>
                </a:solidFill>
                <a:uFill>
                  <a:solidFill>
                    <a:srgbClr val="FFFFFF"/>
                  </a:solidFill>
                </a:uFill>
                <a:latin typeface="Arial" panose="020B0604020202020204"/>
                <a:ea typeface="DejaVu Sans" panose="020B0603030804020204"/>
              </a:rPr>
              <a:t>ebelik öncesinde </a:t>
            </a:r>
            <a:r>
              <a:rPr lang="tr-TR" sz="1800" b="0" strike="noStrike" spc="-1" dirty="0" err="1">
                <a:solidFill>
                  <a:srgbClr val="000000"/>
                </a:solidFill>
                <a:uFill>
                  <a:solidFill>
                    <a:srgbClr val="FFFFFF"/>
                  </a:solidFill>
                </a:uFill>
                <a:latin typeface="Arial" panose="020B0604020202020204"/>
                <a:ea typeface="DejaVu Sans" panose="020B0603030804020204"/>
              </a:rPr>
              <a:t>statin</a:t>
            </a:r>
            <a:r>
              <a:rPr lang="tr-TR" sz="1800" b="0" strike="noStrike" spc="-1" dirty="0">
                <a:solidFill>
                  <a:srgbClr val="000000"/>
                </a:solidFill>
                <a:uFill>
                  <a:solidFill>
                    <a:srgbClr val="FFFFFF"/>
                  </a:solidFill>
                </a:uFill>
                <a:latin typeface="Arial" panose="020B0604020202020204"/>
                <a:ea typeface="DejaVu Sans" panose="020B0603030804020204"/>
              </a:rPr>
              <a:t> kullanan </a:t>
            </a:r>
            <a:r>
              <a:rPr lang="tr-TR" sz="1800" b="0" strike="noStrike" spc="-1" dirty="0" err="1">
                <a:solidFill>
                  <a:srgbClr val="000000"/>
                </a:solidFill>
                <a:uFill>
                  <a:solidFill>
                    <a:srgbClr val="FFFFFF"/>
                  </a:solidFill>
                </a:uFill>
                <a:latin typeface="Arial" panose="020B0604020202020204"/>
                <a:ea typeface="DejaVu Sans" panose="020B0603030804020204"/>
              </a:rPr>
              <a:t>HeFH'li</a:t>
            </a:r>
            <a:r>
              <a:rPr lang="tr-TR" sz="1800" b="0" strike="noStrike" spc="-1" dirty="0">
                <a:solidFill>
                  <a:srgbClr val="000000"/>
                </a:solidFill>
                <a:uFill>
                  <a:solidFill>
                    <a:srgbClr val="FFFFFF"/>
                  </a:solidFill>
                </a:uFill>
                <a:latin typeface="Arial" panose="020B0604020202020204"/>
                <a:ea typeface="DejaVu Sans" panose="020B0603030804020204"/>
              </a:rPr>
              <a:t> hastalarda (seçilmiş vakalar), gebelik öncesinde </a:t>
            </a:r>
            <a:r>
              <a:rPr lang="tr-TR" sz="1800" b="0" strike="noStrike" spc="-1" dirty="0" err="1">
                <a:solidFill>
                  <a:srgbClr val="000000"/>
                </a:solidFill>
                <a:uFill>
                  <a:solidFill>
                    <a:srgbClr val="FFFFFF"/>
                  </a:solidFill>
                </a:uFill>
                <a:latin typeface="Arial" panose="020B0604020202020204"/>
                <a:ea typeface="DejaVu Sans" panose="020B0603030804020204"/>
              </a:rPr>
              <a:t>aferez</a:t>
            </a:r>
            <a:r>
              <a:rPr lang="tr-TR" sz="1800" b="0" strike="noStrike" spc="-1" dirty="0">
                <a:solidFill>
                  <a:srgbClr val="000000"/>
                </a:solidFill>
                <a:uFill>
                  <a:solidFill>
                    <a:srgbClr val="FFFFFF"/>
                  </a:solidFill>
                </a:uFill>
                <a:latin typeface="Arial" panose="020B0604020202020204"/>
                <a:ea typeface="DejaVu Sans" panose="020B0603030804020204"/>
              </a:rPr>
              <a:t> alan </a:t>
            </a:r>
            <a:r>
              <a:rPr lang="tr-TR" sz="1800" b="0" strike="noStrike" spc="-1" dirty="0" err="1">
                <a:solidFill>
                  <a:srgbClr val="000000"/>
                </a:solidFill>
                <a:uFill>
                  <a:solidFill>
                    <a:srgbClr val="FFFFFF"/>
                  </a:solidFill>
                </a:uFill>
                <a:latin typeface="Arial" panose="020B0604020202020204"/>
                <a:ea typeface="DejaVu Sans" panose="020B0603030804020204"/>
              </a:rPr>
              <a:t>HoFH'li</a:t>
            </a:r>
            <a:r>
              <a:rPr lang="tr-TR" sz="1800" b="0" strike="noStrike" spc="-1" dirty="0">
                <a:solidFill>
                  <a:srgbClr val="000000"/>
                </a:solidFill>
                <a:uFill>
                  <a:solidFill>
                    <a:srgbClr val="FFFFFF"/>
                  </a:solidFill>
                </a:uFill>
                <a:latin typeface="Arial" panose="020B0604020202020204"/>
                <a:ea typeface="DejaVu Sans" panose="020B0603030804020204"/>
              </a:rPr>
              <a:t> hastalarda, ailesel </a:t>
            </a:r>
            <a:r>
              <a:rPr lang="tr-TR" sz="1800" b="0" strike="noStrike" spc="-1" dirty="0" err="1">
                <a:solidFill>
                  <a:srgbClr val="000000"/>
                </a:solidFill>
                <a:uFill>
                  <a:solidFill>
                    <a:srgbClr val="FFFFFF"/>
                  </a:solidFill>
                </a:uFill>
                <a:latin typeface="Arial" panose="020B0604020202020204"/>
                <a:ea typeface="DejaVu Sans" panose="020B0603030804020204"/>
              </a:rPr>
              <a:t>hiperlipoproteinemi</a:t>
            </a:r>
            <a:r>
              <a:rPr lang="tr-TR" sz="1800" b="0" strike="noStrike" spc="-1" dirty="0">
                <a:solidFill>
                  <a:srgbClr val="000000"/>
                </a:solidFill>
                <a:uFill>
                  <a:solidFill>
                    <a:srgbClr val="FFFFFF"/>
                  </a:solidFill>
                </a:uFill>
                <a:latin typeface="Arial" panose="020B0604020202020204"/>
                <a:ea typeface="DejaVu Sans" panose="020B0603030804020204"/>
              </a:rPr>
              <a:t> tip I ve </a:t>
            </a:r>
            <a:r>
              <a:rPr lang="tr-TR" sz="1800" b="0" strike="noStrike" spc="-1" dirty="0" err="1">
                <a:solidFill>
                  <a:srgbClr val="000000"/>
                </a:solidFill>
                <a:uFill>
                  <a:solidFill>
                    <a:srgbClr val="FFFFFF"/>
                  </a:solidFill>
                </a:uFill>
                <a:latin typeface="Arial" panose="020B0604020202020204"/>
                <a:ea typeface="DejaVu Sans" panose="020B0603030804020204"/>
              </a:rPr>
              <a:t>V'e</a:t>
            </a:r>
            <a:r>
              <a:rPr lang="tr-TR" sz="1800" b="0" strike="noStrike" spc="-1" dirty="0">
                <a:solidFill>
                  <a:srgbClr val="000000"/>
                </a:solidFill>
                <a:uFill>
                  <a:solidFill>
                    <a:srgbClr val="FFFFFF"/>
                  </a:solidFill>
                </a:uFill>
                <a:latin typeface="Arial" panose="020B0604020202020204"/>
                <a:ea typeface="DejaVu Sans" panose="020B0603030804020204"/>
              </a:rPr>
              <a:t> bağlı </a:t>
            </a:r>
            <a:r>
              <a:rPr lang="tr-TR" sz="1800" b="0" strike="noStrike" spc="-1" dirty="0" err="1">
                <a:solidFill>
                  <a:srgbClr val="000000"/>
                </a:solidFill>
                <a:uFill>
                  <a:solidFill>
                    <a:srgbClr val="FFFFFF"/>
                  </a:solidFill>
                </a:uFill>
                <a:latin typeface="Arial" panose="020B0604020202020204"/>
                <a:ea typeface="DejaVu Sans" panose="020B0603030804020204"/>
              </a:rPr>
              <a:t>hipertrigliseridemili</a:t>
            </a:r>
            <a:r>
              <a:rPr lang="tr-TR" sz="1800" b="0" strike="noStrike" spc="-1" dirty="0">
                <a:solidFill>
                  <a:srgbClr val="000000"/>
                </a:solidFill>
                <a:uFill>
                  <a:solidFill>
                    <a:srgbClr val="FFFFFF"/>
                  </a:solidFill>
                </a:uFill>
                <a:latin typeface="Arial" panose="020B0604020202020204"/>
                <a:ea typeface="DejaVu Sans" panose="020B0603030804020204"/>
              </a:rPr>
              <a:t> hastalarda ve diyabet nedeniyle oluşan </a:t>
            </a:r>
            <a:r>
              <a:rPr lang="tr-TR" sz="1800" b="0" strike="noStrike" spc="-1" dirty="0" err="1">
                <a:solidFill>
                  <a:srgbClr val="000000"/>
                </a:solidFill>
                <a:uFill>
                  <a:solidFill>
                    <a:srgbClr val="FFFFFF"/>
                  </a:solidFill>
                </a:uFill>
                <a:latin typeface="Arial" panose="020B0604020202020204"/>
                <a:ea typeface="DejaVu Sans" panose="020B0603030804020204"/>
              </a:rPr>
              <a:t>hipertrigliseridemi</a:t>
            </a:r>
            <a:r>
              <a:rPr lang="tr-TR" sz="1800" b="0" strike="noStrike" spc="-1" dirty="0">
                <a:solidFill>
                  <a:srgbClr val="000000"/>
                </a:solidFill>
                <a:uFill>
                  <a:solidFill>
                    <a:srgbClr val="FFFFFF"/>
                  </a:solidFill>
                </a:uFill>
                <a:latin typeface="Arial" panose="020B0604020202020204"/>
                <a:ea typeface="DejaVu Sans" panose="020B0603030804020204"/>
              </a:rPr>
              <a:t> vakalarında yapılandırılmıştır.</a:t>
            </a:r>
            <a:endParaRPr lang="tr-TR" sz="1800" b="0" strike="noStrike" spc="-1" dirty="0">
              <a:solidFill>
                <a:srgbClr val="000000"/>
              </a:solidFill>
              <a:uFill>
                <a:solidFill>
                  <a:srgbClr val="FFFFFF"/>
                </a:solidFill>
              </a:uFill>
              <a:latin typeface="Arial" panose="020B0604020202020204"/>
            </a:endParaRPr>
          </a:p>
        </p:txBody>
      </p:sp>
      <p:pic>
        <p:nvPicPr>
          <p:cNvPr id="186" name="Picture 174"/>
          <p:cNvPicPr/>
          <p:nvPr/>
        </p:nvPicPr>
        <p:blipFill>
          <a:blip r:embed="rId2"/>
          <a:stretch>
            <a:fillRect/>
          </a:stretch>
        </p:blipFill>
        <p:spPr>
          <a:xfrm>
            <a:off x="1191318" y="969134"/>
            <a:ext cx="6296040" cy="1513800"/>
          </a:xfrm>
          <a:prstGeom prst="rect">
            <a:avLst/>
          </a:prstGeom>
          <a:ln>
            <a:noFill/>
          </a:ln>
        </p:spPr>
      </p:pic>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CustomShape 1"/>
          <p:cNvSpPr/>
          <p:nvPr/>
        </p:nvSpPr>
        <p:spPr>
          <a:xfrm>
            <a:off x="1045581" y="2929059"/>
            <a:ext cx="7004160" cy="2136002"/>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a:lnSpc>
                <a:spcPct val="100000"/>
              </a:lnSpc>
            </a:pPr>
            <a:r>
              <a:rPr lang="tr-TR" sz="1800" b="0" strike="noStrike" spc="-1" dirty="0">
                <a:solidFill>
                  <a:srgbClr val="000000"/>
                </a:solidFill>
                <a:uFill>
                  <a:solidFill>
                    <a:srgbClr val="FFFFFF"/>
                  </a:solidFill>
                </a:uFill>
                <a:latin typeface="Arial" panose="020B0604020202020204"/>
                <a:ea typeface="DejaVu Sans" panose="020B0603030804020204"/>
              </a:rPr>
              <a:t>FH tedavisi gebelikte incelenmemiştir ve gebelik boyunca </a:t>
            </a:r>
            <a:r>
              <a:rPr lang="tr-TR" sz="1800" b="0" strike="noStrike" spc="-1" dirty="0" err="1">
                <a:solidFill>
                  <a:srgbClr val="000000"/>
                </a:solidFill>
                <a:uFill>
                  <a:solidFill>
                    <a:srgbClr val="FFFFFF"/>
                  </a:solidFill>
                </a:uFill>
                <a:latin typeface="Arial" panose="020B0604020202020204"/>
                <a:ea typeface="DejaVu Sans" panose="020B0603030804020204"/>
              </a:rPr>
              <a:t>FH'li</a:t>
            </a:r>
            <a:r>
              <a:rPr lang="tr-TR" sz="1800" b="0" strike="noStrike" spc="-1" dirty="0">
                <a:solidFill>
                  <a:srgbClr val="000000"/>
                </a:solidFill>
                <a:uFill>
                  <a:solidFill>
                    <a:srgbClr val="FFFFFF"/>
                  </a:solidFill>
                </a:uFill>
                <a:latin typeface="Arial" panose="020B0604020202020204"/>
                <a:ea typeface="DejaVu Sans" panose="020B0603030804020204"/>
              </a:rPr>
              <a:t> hastaların yönetimi sınırlıdır. Gebelik boyunca kombinasyon tedavisiyle güvenli bir şekilde tedavi edilen bir FH hastası.</a:t>
            </a:r>
            <a:endParaRPr lang="tr-TR" sz="1800" b="0" strike="noStrike" spc="-1" dirty="0">
              <a:solidFill>
                <a:srgbClr val="000000"/>
              </a:solidFill>
              <a:uFill>
                <a:solidFill>
                  <a:srgbClr val="FFFFFF"/>
                </a:solidFill>
              </a:uFill>
              <a:latin typeface="Arial" panose="020B0604020202020204"/>
            </a:endParaRPr>
          </a:p>
          <a:p>
            <a:pPr>
              <a:lnSpc>
                <a:spcPct val="100000"/>
              </a:lnSpc>
            </a:pPr>
            <a:endParaRPr lang="tr-TR" sz="1800" b="0" strike="noStrike" spc="-1" dirty="0">
              <a:solidFill>
                <a:srgbClr val="000000"/>
              </a:solidFill>
              <a:uFill>
                <a:solidFill>
                  <a:srgbClr val="FFFFFF"/>
                </a:solidFill>
              </a:uFill>
              <a:latin typeface="Arial" panose="020B0604020202020204"/>
            </a:endParaRPr>
          </a:p>
        </p:txBody>
      </p:sp>
      <p:pic>
        <p:nvPicPr>
          <p:cNvPr id="188" name="Picture 176"/>
          <p:cNvPicPr/>
          <p:nvPr/>
        </p:nvPicPr>
        <p:blipFill>
          <a:blip r:embed="rId2"/>
          <a:stretch>
            <a:fillRect/>
          </a:stretch>
        </p:blipFill>
        <p:spPr>
          <a:xfrm>
            <a:off x="1045581" y="1167954"/>
            <a:ext cx="6791400" cy="1389960"/>
          </a:xfrm>
          <a:prstGeom prst="rect">
            <a:avLst/>
          </a:prstGeom>
          <a:ln>
            <a:noFill/>
          </a:ln>
        </p:spPr>
      </p:pic>
    </p:spTree>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CustomShape 1"/>
          <p:cNvSpPr/>
          <p:nvPr/>
        </p:nvSpPr>
        <p:spPr>
          <a:xfrm>
            <a:off x="1331280" y="3884400"/>
            <a:ext cx="6731280" cy="84924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a:lnSpc>
                <a:spcPct val="100000"/>
              </a:lnSpc>
            </a:pPr>
            <a:r>
              <a:rPr lang="tr-TR" sz="1800" b="0" strike="noStrike" spc="-1" dirty="0">
                <a:solidFill>
                  <a:srgbClr val="000000"/>
                </a:solidFill>
                <a:uFill>
                  <a:solidFill>
                    <a:srgbClr val="FFFFFF"/>
                  </a:solidFill>
                </a:uFill>
                <a:latin typeface="Arial" panose="020B0604020202020204"/>
                <a:ea typeface="DejaVu Sans" panose="020B0603030804020204"/>
              </a:rPr>
              <a:t>Gebelik ve doğum sonrası dönemde lipid düşürücü ilaçların kesilmesi düşünülmelidir ve ciddi vakalarda lipoprotein </a:t>
            </a:r>
            <a:r>
              <a:rPr lang="tr-TR" sz="1800" b="0" strike="noStrike" spc="-1" dirty="0" err="1">
                <a:solidFill>
                  <a:srgbClr val="000000"/>
                </a:solidFill>
                <a:uFill>
                  <a:solidFill>
                    <a:srgbClr val="FFFFFF"/>
                  </a:solidFill>
                </a:uFill>
                <a:latin typeface="Arial" panose="020B0604020202020204"/>
                <a:ea typeface="DejaVu Sans" panose="020B0603030804020204"/>
              </a:rPr>
              <a:t>aferezi</a:t>
            </a:r>
            <a:r>
              <a:rPr lang="tr-TR" sz="1800" b="0" strike="noStrike" spc="-1" dirty="0">
                <a:solidFill>
                  <a:srgbClr val="000000"/>
                </a:solidFill>
                <a:uFill>
                  <a:solidFill>
                    <a:srgbClr val="FFFFFF"/>
                  </a:solidFill>
                </a:uFill>
                <a:latin typeface="Arial" panose="020B0604020202020204"/>
                <a:ea typeface="DejaVu Sans" panose="020B0603030804020204"/>
              </a:rPr>
              <a:t> uygun bir alternatif olabilir. </a:t>
            </a:r>
            <a:endParaRPr lang="tr-TR" sz="1800" b="0" strike="noStrike" spc="-1" dirty="0">
              <a:solidFill>
                <a:srgbClr val="000000"/>
              </a:solidFill>
              <a:uFill>
                <a:solidFill>
                  <a:srgbClr val="FFFFFF"/>
                </a:solidFill>
              </a:uFill>
              <a:latin typeface="Arial" panose="020B0604020202020204"/>
            </a:endParaRPr>
          </a:p>
        </p:txBody>
      </p:sp>
      <p:pic>
        <p:nvPicPr>
          <p:cNvPr id="190" name="Picture 178"/>
          <p:cNvPicPr/>
          <p:nvPr/>
        </p:nvPicPr>
        <p:blipFill>
          <a:blip r:embed="rId2"/>
          <a:stretch>
            <a:fillRect/>
          </a:stretch>
        </p:blipFill>
        <p:spPr>
          <a:xfrm>
            <a:off x="1331280" y="2187176"/>
            <a:ext cx="6372360" cy="932760"/>
          </a:xfrm>
          <a:prstGeom prst="rect">
            <a:avLst/>
          </a:prstGeom>
          <a:ln>
            <a:noFill/>
          </a:ln>
        </p:spPr>
      </p:pic>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380880" y="838080"/>
            <a:ext cx="4037400" cy="5257440"/>
          </a:xfrm>
          <a:prstGeom prst="rect">
            <a:avLst/>
          </a:prstGeom>
          <a:solidFill>
            <a:srgbClr val="DBEEF4"/>
          </a:solidFill>
          <a:ln>
            <a:noFill/>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40000"/>
              </a:lnSpc>
            </a:pPr>
            <a:r>
              <a:rPr lang="tr-TR" sz="2400" b="1" strike="noStrike" spc="-1">
                <a:solidFill>
                  <a:srgbClr val="000000"/>
                </a:solidFill>
                <a:uFill>
                  <a:solidFill>
                    <a:srgbClr val="FFFFFF"/>
                  </a:solidFill>
                </a:uFill>
                <a:latin typeface="Calibri" panose="020F0502020204030204"/>
                <a:ea typeface="DejaVu Sans" panose="020B0603030804020204"/>
              </a:rPr>
              <a:t>Lipid Aferezi:</a:t>
            </a:r>
            <a:endParaRPr lang="tr-TR" sz="1800" b="0" strike="noStrike" spc="-1">
              <a:solidFill>
                <a:srgbClr val="000000"/>
              </a:solidFill>
              <a:uFill>
                <a:solidFill>
                  <a:srgbClr val="FFFFFF"/>
                </a:solidFill>
              </a:uFill>
              <a:latin typeface="Arial" panose="020B0604020202020204"/>
            </a:endParaRPr>
          </a:p>
          <a:p>
            <a:pPr algn="ctr">
              <a:lnSpc>
                <a:spcPct val="140000"/>
              </a:lnSpc>
            </a:pPr>
            <a:r>
              <a:rPr lang="tr-TR" sz="2400" b="1" strike="noStrike" spc="-1">
                <a:solidFill>
                  <a:srgbClr val="000000"/>
                </a:solidFill>
                <a:uFill>
                  <a:solidFill>
                    <a:srgbClr val="FFFFFF"/>
                  </a:solidFill>
                </a:uFill>
                <a:latin typeface="Calibri" panose="020F0502020204030204"/>
                <a:ea typeface="DejaVu Sans" panose="020B0603030804020204"/>
              </a:rPr>
              <a:t>ApoB-100</a:t>
            </a:r>
            <a:r>
              <a:rPr lang="tr-TR" sz="2400" b="0" strike="noStrike" spc="-1">
                <a:solidFill>
                  <a:srgbClr val="000000"/>
                </a:solidFill>
                <a:uFill>
                  <a:solidFill>
                    <a:srgbClr val="FFFFFF"/>
                  </a:solidFill>
                </a:uFill>
                <a:latin typeface="Calibri" panose="020F0502020204030204"/>
                <a:ea typeface="DejaVu Sans" panose="020B0603030804020204"/>
              </a:rPr>
              <a:t> içeren lipoproteinleri [LDL ve lipoprotein (a)] uzaklaştıran tüm seçici yöntemleri ifade eder.</a:t>
            </a:r>
            <a:endParaRPr lang="tr-TR" sz="1800" b="0" strike="noStrike" spc="-1">
              <a:solidFill>
                <a:srgbClr val="000000"/>
              </a:solidFill>
              <a:uFill>
                <a:solidFill>
                  <a:srgbClr val="FFFFFF"/>
                </a:solidFill>
              </a:uFill>
              <a:latin typeface="Arial" panose="020B0604020202020204"/>
            </a:endParaRPr>
          </a:p>
          <a:p>
            <a:pPr algn="ctr">
              <a:lnSpc>
                <a:spcPct val="140000"/>
              </a:lnSpc>
            </a:pPr>
            <a:r>
              <a:rPr lang="tr-TR" sz="2400" b="0" strike="noStrike" spc="-1">
                <a:solidFill>
                  <a:srgbClr val="000000"/>
                </a:solidFill>
                <a:uFill>
                  <a:solidFill>
                    <a:srgbClr val="FFFFFF"/>
                  </a:solidFill>
                </a:uFill>
                <a:latin typeface="Calibri" panose="020F0502020204030204"/>
                <a:ea typeface="DejaVu Sans" panose="020B0603030804020204"/>
              </a:rPr>
              <a:t>Yaygın olarak medikal tedaviye dirençli </a:t>
            </a:r>
            <a:r>
              <a:rPr lang="tr-TR" sz="2400" b="1" strike="noStrike" spc="-1">
                <a:solidFill>
                  <a:srgbClr val="000000"/>
                </a:solidFill>
                <a:uFill>
                  <a:solidFill>
                    <a:srgbClr val="FFFFFF"/>
                  </a:solidFill>
                </a:uFill>
                <a:latin typeface="Calibri" panose="020F0502020204030204"/>
                <a:ea typeface="DejaVu Sans" panose="020B0603030804020204"/>
              </a:rPr>
              <a:t>ailesel hiperkolesterolemi</a:t>
            </a:r>
            <a:r>
              <a:rPr lang="tr-TR" sz="2400" b="0" strike="noStrike" spc="-1">
                <a:solidFill>
                  <a:srgbClr val="000000"/>
                </a:solidFill>
                <a:uFill>
                  <a:solidFill>
                    <a:srgbClr val="FFFFFF"/>
                  </a:solidFill>
                </a:uFill>
                <a:latin typeface="Calibri" panose="020F0502020204030204"/>
                <a:ea typeface="DejaVu Sans" panose="020B0603030804020204"/>
              </a:rPr>
              <a:t> (AH) olgularında kullanılmaktadır. </a:t>
            </a:r>
            <a:endParaRPr lang="tr-TR" sz="1800" b="0" strike="noStrike" spc="-1">
              <a:solidFill>
                <a:srgbClr val="000000"/>
              </a:solidFill>
              <a:uFill>
                <a:solidFill>
                  <a:srgbClr val="FFFFFF"/>
                </a:solidFill>
              </a:uFill>
              <a:latin typeface="Arial" panose="020B0604020202020204"/>
            </a:endParaRPr>
          </a:p>
        </p:txBody>
      </p:sp>
      <p:pic>
        <p:nvPicPr>
          <p:cNvPr id="124" name="Picture 6"/>
          <p:cNvPicPr/>
          <p:nvPr/>
        </p:nvPicPr>
        <p:blipFill>
          <a:blip r:embed="rId3"/>
          <a:stretch>
            <a:fillRect/>
          </a:stretch>
        </p:blipFill>
        <p:spPr>
          <a:xfrm>
            <a:off x="4648320" y="4191120"/>
            <a:ext cx="1458720" cy="2437200"/>
          </a:xfrm>
          <a:prstGeom prst="rect">
            <a:avLst/>
          </a:prstGeom>
          <a:ln>
            <a:noFill/>
          </a:ln>
          <a:effectLst>
            <a:outerShdw dist="139498" dir="2700000">
              <a:srgbClr val="333333">
                <a:alpha val="65000"/>
              </a:srgbClr>
            </a:outerShdw>
          </a:effectLst>
        </p:spPr>
      </p:pic>
      <p:pic>
        <p:nvPicPr>
          <p:cNvPr id="125" name="Picture 9"/>
          <p:cNvPicPr/>
          <p:nvPr/>
        </p:nvPicPr>
        <p:blipFill>
          <a:blip r:embed="rId4"/>
          <a:stretch>
            <a:fillRect/>
          </a:stretch>
        </p:blipFill>
        <p:spPr>
          <a:xfrm>
            <a:off x="4808880" y="1255320"/>
            <a:ext cx="1298160" cy="2404800"/>
          </a:xfrm>
          <a:prstGeom prst="rect">
            <a:avLst/>
          </a:prstGeom>
          <a:ln>
            <a:noFill/>
          </a:ln>
        </p:spPr>
      </p:pic>
      <p:sp>
        <p:nvSpPr>
          <p:cNvPr id="126" name="CustomShape 2"/>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pic>
        <p:nvPicPr>
          <p:cNvPr id="127" name="Content Placeholder 5"/>
          <p:cNvPicPr/>
          <p:nvPr/>
        </p:nvPicPr>
        <p:blipFill>
          <a:blip r:embed="rId5"/>
          <a:stretch>
            <a:fillRect/>
          </a:stretch>
        </p:blipFill>
        <p:spPr>
          <a:xfrm>
            <a:off x="6019920" y="990720"/>
            <a:ext cx="2446920" cy="2669760"/>
          </a:xfrm>
          <a:prstGeom prst="rect">
            <a:avLst/>
          </a:prstGeom>
          <a:ln>
            <a:noFill/>
          </a:ln>
        </p:spPr>
      </p:pic>
      <p:pic>
        <p:nvPicPr>
          <p:cNvPr id="128" name="Picture 7"/>
          <p:cNvPicPr/>
          <p:nvPr/>
        </p:nvPicPr>
        <p:blipFill>
          <a:blip r:embed="rId6"/>
          <a:stretch>
            <a:fillRect/>
          </a:stretch>
        </p:blipFill>
        <p:spPr>
          <a:xfrm>
            <a:off x="7499880" y="2057400"/>
            <a:ext cx="1460520" cy="1886040"/>
          </a:xfrm>
          <a:prstGeom prst="rect">
            <a:avLst/>
          </a:prstGeom>
          <a:ln>
            <a:noFill/>
          </a:ln>
        </p:spPr>
      </p:pic>
      <p:pic>
        <p:nvPicPr>
          <p:cNvPr id="129" name="Picture 8"/>
          <p:cNvPicPr/>
          <p:nvPr/>
        </p:nvPicPr>
        <p:blipFill>
          <a:blip r:embed="rId7"/>
          <a:stretch>
            <a:fillRect/>
          </a:stretch>
        </p:blipFill>
        <p:spPr>
          <a:xfrm>
            <a:off x="6260400" y="4092120"/>
            <a:ext cx="2426040" cy="2093760"/>
          </a:xfrm>
          <a:prstGeom prst="rect">
            <a:avLst/>
          </a:prstGeom>
          <a:ln>
            <a:noFill/>
          </a:ln>
        </p:spPr>
      </p:pic>
      <p:sp>
        <p:nvSpPr>
          <p:cNvPr id="138" name="CustomShape 2"/>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CustomShape 1"/>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SONUÇ</a:t>
            </a:r>
            <a:endParaRPr lang="tr-TR" sz="1800" b="0" strike="noStrike" spc="-1">
              <a:solidFill>
                <a:srgbClr val="000000"/>
              </a:solidFill>
              <a:uFill>
                <a:solidFill>
                  <a:srgbClr val="FFFFFF"/>
                </a:solidFill>
              </a:uFill>
              <a:latin typeface="Arial" panose="020B0604020202020204"/>
            </a:endParaRPr>
          </a:p>
        </p:txBody>
      </p:sp>
      <p:sp>
        <p:nvSpPr>
          <p:cNvPr id="192" name="TextShape 2"/>
          <p:cNvSpPr txBox="1"/>
          <p:nvPr/>
        </p:nvSpPr>
        <p:spPr>
          <a:xfrm>
            <a:off x="432000" y="1814039"/>
            <a:ext cx="8280000" cy="3968195"/>
          </a:xfrm>
          <a:prstGeom prst="rect">
            <a:avLst/>
          </a:prstGeom>
          <a:noFill/>
          <a:ln>
            <a:noFill/>
          </a:ln>
        </p:spPr>
        <p:txBody>
          <a:bodyPr lIns="90000" tIns="45000" rIns="90000" bIns="45000"/>
          <a:lstStyle/>
          <a:p>
            <a:r>
              <a:rPr lang="tr-TR" sz="1800" b="0" strike="noStrike" spc="-1" dirty="0">
                <a:solidFill>
                  <a:srgbClr val="000000"/>
                </a:solidFill>
                <a:uFill>
                  <a:solidFill>
                    <a:srgbClr val="FFFFFF"/>
                  </a:solidFill>
                </a:uFill>
                <a:latin typeface="Arial" panose="020B0604020202020204"/>
              </a:rPr>
              <a:t> </a:t>
            </a:r>
            <a:r>
              <a:rPr lang="tr-TR" sz="1800" b="1" strike="noStrike" spc="-1" dirty="0">
                <a:solidFill>
                  <a:srgbClr val="000000"/>
                </a:solidFill>
                <a:uFill>
                  <a:solidFill>
                    <a:srgbClr val="FFFFFF"/>
                  </a:solidFill>
                </a:uFill>
                <a:latin typeface="Arial" panose="020B0604020202020204"/>
              </a:rPr>
              <a:t>Sonuç olarak</a:t>
            </a:r>
            <a:r>
              <a:rPr lang="tr-TR" sz="1800" b="0" strike="noStrike" spc="-1" dirty="0">
                <a:solidFill>
                  <a:srgbClr val="000000"/>
                </a:solidFill>
                <a:uFill>
                  <a:solidFill>
                    <a:srgbClr val="FFFFFF"/>
                  </a:solidFill>
                </a:uFill>
                <a:latin typeface="Arial" panose="020B0604020202020204"/>
              </a:rPr>
              <a:t>; DFFP yöntemiyle yapılan yarı seçici lipid </a:t>
            </a:r>
            <a:r>
              <a:rPr lang="tr-TR" sz="1800" b="0" strike="noStrike" spc="-1" dirty="0" err="1">
                <a:solidFill>
                  <a:srgbClr val="000000"/>
                </a:solidFill>
                <a:uFill>
                  <a:solidFill>
                    <a:srgbClr val="FFFFFF"/>
                  </a:solidFill>
                </a:uFill>
                <a:latin typeface="Arial" panose="020B0604020202020204"/>
              </a:rPr>
              <a:t>aferezi</a:t>
            </a:r>
            <a:r>
              <a:rPr lang="tr-TR" sz="1800" b="0" strike="noStrike" spc="-1" dirty="0">
                <a:solidFill>
                  <a:srgbClr val="000000"/>
                </a:solidFill>
                <a:uFill>
                  <a:solidFill>
                    <a:srgbClr val="FFFFFF"/>
                  </a:solidFill>
                </a:uFill>
                <a:latin typeface="Arial" panose="020B0604020202020204"/>
              </a:rPr>
              <a:t> işlemleri, FH tanısı olan gebelik nedeniyle HMG-</a:t>
            </a:r>
            <a:r>
              <a:rPr lang="tr-TR" sz="1800" b="0" strike="noStrike" spc="-1" dirty="0" err="1">
                <a:solidFill>
                  <a:srgbClr val="000000"/>
                </a:solidFill>
                <a:uFill>
                  <a:solidFill>
                    <a:srgbClr val="FFFFFF"/>
                  </a:solidFill>
                </a:uFill>
                <a:latin typeface="Arial" panose="020B0604020202020204"/>
              </a:rPr>
              <a:t>KoA</a:t>
            </a:r>
            <a:r>
              <a:rPr lang="tr-TR" sz="1800" b="0" strike="noStrike" spc="-1" dirty="0">
                <a:solidFill>
                  <a:srgbClr val="000000"/>
                </a:solidFill>
                <a:uFill>
                  <a:solidFill>
                    <a:srgbClr val="FFFFFF"/>
                  </a:solidFill>
                </a:uFill>
                <a:latin typeface="Arial" panose="020B0604020202020204"/>
              </a:rPr>
              <a:t> </a:t>
            </a:r>
            <a:r>
              <a:rPr lang="tr-TR" sz="1800" b="0" strike="noStrike" spc="-1" dirty="0" err="1">
                <a:solidFill>
                  <a:srgbClr val="000000"/>
                </a:solidFill>
                <a:uFill>
                  <a:solidFill>
                    <a:srgbClr val="FFFFFF"/>
                  </a:solidFill>
                </a:uFill>
                <a:latin typeface="Arial" panose="020B0604020202020204"/>
              </a:rPr>
              <a:t>inhibitorü</a:t>
            </a:r>
            <a:r>
              <a:rPr lang="tr-TR" sz="1800" b="0" strike="noStrike" spc="-1" dirty="0">
                <a:solidFill>
                  <a:srgbClr val="000000"/>
                </a:solidFill>
                <a:uFill>
                  <a:solidFill>
                    <a:srgbClr val="FFFFFF"/>
                  </a:solidFill>
                </a:uFill>
                <a:latin typeface="Arial" panose="020B0604020202020204"/>
              </a:rPr>
              <a:t> kullanamayan ve çok yüksek serum kolesterol düzeyine sahip hastalarda, oldukça güvenli ve etkili bir tedavi seçeneği gibi görünmektedir.</a:t>
            </a:r>
          </a:p>
          <a:p>
            <a:r>
              <a:rPr lang="tr-TR" sz="1800" b="0" strike="noStrike" spc="-1" dirty="0">
                <a:solidFill>
                  <a:srgbClr val="000000"/>
                </a:solidFill>
                <a:uFill>
                  <a:solidFill>
                    <a:srgbClr val="FFFFFF"/>
                  </a:solidFill>
                </a:uFill>
                <a:latin typeface="Arial" panose="020B0604020202020204"/>
              </a:rPr>
              <a:t>Bu işlemler ile, serum kolesterol düzeylerinde anlamlı redüksiyonlar sağlanmakta LDL-K düzeyi kontrol altına alınarak, koroner arter hastalığının ilerlemesi ve anne ile bebek için söz konusu olabilecek ciddi komplikasyonlar engellenebilmektedir. </a:t>
            </a:r>
          </a:p>
          <a:p>
            <a:endParaRPr lang="tr-TR" sz="1800" b="0" strike="noStrike" spc="-1" dirty="0">
              <a:solidFill>
                <a:srgbClr val="000000"/>
              </a:solidFill>
              <a:uFill>
                <a:solidFill>
                  <a:srgbClr val="FFFFFF"/>
                </a:solidFill>
              </a:uFill>
              <a:latin typeface="Arial" panose="020B0604020202020204"/>
            </a:endParaRPr>
          </a:p>
          <a:p>
            <a:r>
              <a:rPr lang="tr-TR" sz="1800" b="0" strike="noStrike" spc="-1" dirty="0">
                <a:solidFill>
                  <a:srgbClr val="000000"/>
                </a:solidFill>
                <a:uFill>
                  <a:solidFill>
                    <a:srgbClr val="FFFFFF"/>
                  </a:solidFill>
                </a:uFill>
                <a:latin typeface="Arial" panose="020B0604020202020204"/>
              </a:rPr>
              <a:t>Tıbbi yönetim, fetüs üzerindeki ilaç riskleri nedeniyle karmaşıktır, ancak bazı kanıtlar gebelikte dislipidemi için izin verilen farmakolojik tedaviler olabileceğini göstermektedir. Bazı durumlarda plazmaferez veya lipoprotein </a:t>
            </a:r>
            <a:r>
              <a:rPr lang="tr-TR" sz="1800" b="0" strike="noStrike" spc="-1" dirty="0" err="1">
                <a:solidFill>
                  <a:srgbClr val="000000"/>
                </a:solidFill>
                <a:uFill>
                  <a:solidFill>
                    <a:srgbClr val="FFFFFF"/>
                  </a:solidFill>
                </a:uFill>
                <a:latin typeface="Arial" panose="020B0604020202020204"/>
              </a:rPr>
              <a:t>aferezi</a:t>
            </a:r>
            <a:r>
              <a:rPr lang="tr-TR" sz="1800" b="0" strike="noStrike" spc="-1" dirty="0">
                <a:solidFill>
                  <a:srgbClr val="000000"/>
                </a:solidFill>
                <a:uFill>
                  <a:solidFill>
                    <a:srgbClr val="FFFFFF"/>
                  </a:solidFill>
                </a:uFill>
                <a:latin typeface="Arial" panose="020B0604020202020204"/>
              </a:rPr>
              <a:t> kullanılabilir. </a:t>
            </a:r>
          </a:p>
        </p:txBody>
      </p:sp>
      <p:sp>
        <p:nvSpPr>
          <p:cNvPr id="162"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CustomShape 1"/>
          <p:cNvSpPr/>
          <p:nvPr/>
        </p:nvSpPr>
        <p:spPr>
          <a:xfrm>
            <a:off x="357120" y="142920"/>
            <a:ext cx="8228520" cy="713160"/>
          </a:xfrm>
          <a:prstGeom prst="rect">
            <a:avLst/>
          </a:prstGeom>
          <a:solidFill>
            <a:srgbClr val="E6E0EC"/>
          </a:solid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Cevap bekleyen sorular??</a:t>
            </a:r>
            <a:endParaRPr lang="tr-TR" sz="1800" b="0" strike="noStrike" spc="-1">
              <a:solidFill>
                <a:srgbClr val="000000"/>
              </a:solidFill>
              <a:uFill>
                <a:solidFill>
                  <a:srgbClr val="FFFFFF"/>
                </a:solidFill>
              </a:uFill>
              <a:latin typeface="Arial" panose="020B0604020202020204"/>
            </a:endParaRPr>
          </a:p>
        </p:txBody>
      </p:sp>
      <p:sp>
        <p:nvSpPr>
          <p:cNvPr id="194" name="CustomShape 2"/>
          <p:cNvSpPr/>
          <p:nvPr/>
        </p:nvSpPr>
        <p:spPr>
          <a:xfrm>
            <a:off x="285840" y="1143000"/>
            <a:ext cx="8571600" cy="498204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lstStyle/>
          <a:p>
            <a:pPr marL="342900" indent="-342265">
              <a:lnSpc>
                <a:spcPct val="100000"/>
              </a:lnSpc>
              <a:buClr>
                <a:srgbClr val="000000"/>
              </a:buClr>
              <a:buFont typeface="Arial" panose="020B0604020202020204"/>
              <a:buChar char="•"/>
            </a:pPr>
            <a:r>
              <a:rPr lang="tr-TR" sz="3200" b="0" strike="noStrike" spc="-1">
                <a:solidFill>
                  <a:srgbClr val="000000"/>
                </a:solidFill>
                <a:uFill>
                  <a:solidFill>
                    <a:srgbClr val="FFFFFF"/>
                  </a:solidFill>
                </a:uFill>
                <a:latin typeface="Calibri" panose="020F0502020204030204"/>
                <a:ea typeface="DejaVu Sans" panose="020B0603030804020204"/>
              </a:rPr>
              <a:t>Gebelerde LDL aferezi hangi durumda hangi sıklıkta uygulanmalıdır?</a:t>
            </a:r>
            <a:endParaRPr lang="tr-TR" sz="1800" b="0" strike="noStrike" spc="-1">
              <a:solidFill>
                <a:srgbClr val="000000"/>
              </a:solidFill>
              <a:uFill>
                <a:solidFill>
                  <a:srgbClr val="FFFFFF"/>
                </a:solidFill>
              </a:uFill>
              <a:latin typeface="Arial" panose="020B0604020202020204"/>
            </a:endParaRPr>
          </a:p>
          <a:p>
            <a:pPr marL="342900" indent="-342265">
              <a:lnSpc>
                <a:spcPct val="100000"/>
              </a:lnSpc>
              <a:buClr>
                <a:srgbClr val="000000"/>
              </a:buClr>
              <a:buFont typeface="Arial" panose="020B0604020202020204"/>
              <a:buChar char="•"/>
            </a:pPr>
            <a:r>
              <a:rPr lang="tr-TR" sz="3200" b="0" strike="noStrike" spc="-1">
                <a:solidFill>
                  <a:srgbClr val="000000"/>
                </a:solidFill>
                <a:uFill>
                  <a:solidFill>
                    <a:srgbClr val="FFFFFF"/>
                  </a:solidFill>
                </a:uFill>
                <a:latin typeface="Calibri" panose="020F0502020204030204"/>
                <a:ea typeface="DejaVu Sans" panose="020B0603030804020204"/>
              </a:rPr>
              <a:t>Bir işlemdeki optimal LDL-K azaltımı ne oranda olmalıdır?</a:t>
            </a:r>
            <a:endParaRPr lang="tr-TR" sz="1800" b="0" strike="noStrike" spc="-1">
              <a:solidFill>
                <a:srgbClr val="000000"/>
              </a:solidFill>
              <a:uFill>
                <a:solidFill>
                  <a:srgbClr val="FFFFFF"/>
                </a:solidFill>
              </a:uFill>
              <a:latin typeface="Arial" panose="020B0604020202020204"/>
            </a:endParaRPr>
          </a:p>
          <a:p>
            <a:pPr marL="342900" indent="-342265">
              <a:lnSpc>
                <a:spcPct val="100000"/>
              </a:lnSpc>
              <a:buClr>
                <a:srgbClr val="000000"/>
              </a:buClr>
              <a:buFont typeface="Arial" panose="020B0604020202020204"/>
              <a:buChar char="•"/>
            </a:pPr>
            <a:r>
              <a:rPr lang="tr-TR" sz="3200" b="0" strike="noStrike" spc="-1">
                <a:solidFill>
                  <a:srgbClr val="000000"/>
                </a:solidFill>
                <a:uFill>
                  <a:solidFill>
                    <a:srgbClr val="FFFFFF"/>
                  </a:solidFill>
                </a:uFill>
                <a:latin typeface="Calibri" panose="020F0502020204030204"/>
                <a:ea typeface="DejaVu Sans" panose="020B0603030804020204"/>
              </a:rPr>
              <a:t>Minimal yan etki ile maksimum sonuç alabilmek için işlenmesi gereken tam kan/plazma hacmi ne olmalıdır?</a:t>
            </a:r>
            <a:endParaRPr lang="tr-TR" sz="1800" b="0" strike="noStrike" spc="-1">
              <a:solidFill>
                <a:srgbClr val="000000"/>
              </a:solidFill>
              <a:uFill>
                <a:solidFill>
                  <a:srgbClr val="FFFFFF"/>
                </a:solidFill>
              </a:uFill>
              <a:latin typeface="Arial" panose="020B0604020202020204"/>
            </a:endParaRPr>
          </a:p>
          <a:p>
            <a:pPr marL="342900" indent="-342265">
              <a:lnSpc>
                <a:spcPct val="100000"/>
              </a:lnSpc>
              <a:buClr>
                <a:srgbClr val="000000"/>
              </a:buClr>
              <a:buFont typeface="Arial" panose="020B0604020202020204"/>
              <a:buChar char="•"/>
            </a:pPr>
            <a:r>
              <a:rPr lang="tr-TR" sz="3200" b="0" strike="noStrike" spc="-1">
                <a:solidFill>
                  <a:srgbClr val="000000"/>
                </a:solidFill>
                <a:uFill>
                  <a:solidFill>
                    <a:srgbClr val="FFFFFF"/>
                  </a:solidFill>
                </a:uFill>
                <a:latin typeface="Calibri" panose="020F0502020204030204"/>
                <a:ea typeface="DejaVu Sans" panose="020B0603030804020204"/>
              </a:rPr>
              <a:t>Plazma proteinleri, vitaminler ve oligo elementlerin konsantrasyonundaki non-spesifik azalmanın önemli klinik sonuçları var mıdır? </a:t>
            </a:r>
            <a:endParaRPr lang="tr-TR" sz="1800" b="0" strike="noStrike" spc="-1">
              <a:solidFill>
                <a:srgbClr val="000000"/>
              </a:solidFill>
              <a:uFill>
                <a:solidFill>
                  <a:srgbClr val="FFFFFF"/>
                </a:solidFill>
              </a:uFill>
              <a:latin typeface="Arial" panose="020B0604020202020204"/>
            </a:endParaRPr>
          </a:p>
          <a:p>
            <a:pPr>
              <a:lnSpc>
                <a:spcPct val="100000"/>
              </a:lnSpc>
            </a:pPr>
            <a:endParaRPr lang="tr-TR" sz="1800" b="0" strike="noStrike" spc="-1">
              <a:solidFill>
                <a:srgbClr val="000000"/>
              </a:solidFill>
              <a:uFill>
                <a:solidFill>
                  <a:srgbClr val="FFFFFF"/>
                </a:solidFill>
              </a:uFill>
              <a:latin typeface="Arial" panose="020B0604020202020204"/>
            </a:endParaRPr>
          </a:p>
        </p:txBody>
      </p:sp>
      <p:sp>
        <p:nvSpPr>
          <p:cNvPr id="195"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
        <p:nvSpPr>
          <p:cNvPr id="196" name="CustomShape 4"/>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CustomShape 1"/>
          <p:cNvSpPr/>
          <p:nvPr/>
        </p:nvSpPr>
        <p:spPr>
          <a:xfrm>
            <a:off x="457200" y="274680"/>
            <a:ext cx="8228520" cy="114192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4400" b="0" strike="noStrike" spc="-1">
                <a:solidFill>
                  <a:srgbClr val="000000"/>
                </a:solidFill>
                <a:uFill>
                  <a:solidFill>
                    <a:srgbClr val="FFFFFF"/>
                  </a:solidFill>
                </a:uFill>
                <a:latin typeface="Calibri" panose="020F0502020204030204"/>
                <a:ea typeface="DejaVu Sans" panose="020B0603030804020204"/>
              </a:rPr>
              <a:t>TEŞEKKÜRLER</a:t>
            </a:r>
            <a:endParaRPr lang="tr-TR" sz="1800" b="0" strike="noStrike" spc="-1">
              <a:solidFill>
                <a:srgbClr val="000000"/>
              </a:solidFill>
              <a:uFill>
                <a:solidFill>
                  <a:srgbClr val="FFFFFF"/>
                </a:solidFill>
              </a:uFill>
              <a:latin typeface="Arial" panose="020B0604020202020204"/>
            </a:endParaRPr>
          </a:p>
        </p:txBody>
      </p:sp>
      <p:sp>
        <p:nvSpPr>
          <p:cNvPr id="198" name="CustomShape 2"/>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
        <p:nvSpPr>
          <p:cNvPr id="199" name="CustomShape 3"/>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pic>
        <p:nvPicPr>
          <p:cNvPr id="200" name="Content Placeholder 2"/>
          <p:cNvPicPr/>
          <p:nvPr/>
        </p:nvPicPr>
        <p:blipFill>
          <a:blip r:embed="rId2"/>
          <a:stretch>
            <a:fillRect/>
          </a:stretch>
        </p:blipFill>
        <p:spPr>
          <a:xfrm>
            <a:off x="2315880" y="1600200"/>
            <a:ext cx="4555800" cy="4525200"/>
          </a:xfrm>
          <a:prstGeom prst="rect">
            <a:avLst/>
          </a:prstGeom>
          <a:ln>
            <a:noFill/>
          </a:ln>
        </p:spPr>
      </p:pic>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266760" y="304920"/>
            <a:ext cx="8609400" cy="1892880"/>
          </a:xfrm>
          <a:prstGeom prst="rect">
            <a:avLst/>
          </a:prstGeom>
          <a:solidFill>
            <a:srgbClr val="DDD9C3"/>
          </a:solidFill>
          <a:ln w="9360">
            <a:solidFill>
              <a:srgbClr val="F59240"/>
            </a:solidFill>
            <a:round/>
          </a:ln>
        </p:spPr>
        <p:style>
          <a:lnRef idx="0">
            <a:srgbClr val="FFFFFF"/>
          </a:lnRef>
          <a:fillRef idx="0">
            <a:srgbClr val="FFFFFF"/>
          </a:fillRef>
          <a:effectRef idx="0">
            <a:srgbClr val="FFFFFF"/>
          </a:effectRef>
          <a:fontRef idx="minor"/>
        </p:style>
        <p:txBody>
          <a:bodyPr lIns="90000" tIns="45000" rIns="90000" bIns="45000"/>
          <a:lstStyle/>
          <a:p>
            <a:pPr>
              <a:lnSpc>
                <a:spcPct val="150000"/>
              </a:lnSpc>
            </a:pPr>
            <a:r>
              <a:rPr lang="tr-TR" sz="2000" b="1" i="1" strike="noStrike" spc="-1">
                <a:solidFill>
                  <a:srgbClr val="000000"/>
                </a:solidFill>
                <a:uFill>
                  <a:solidFill>
                    <a:srgbClr val="FFFFFF"/>
                  </a:solidFill>
                </a:uFill>
                <a:latin typeface="Calibri" panose="020F0502020204030204"/>
                <a:ea typeface="DejaVu Sans" panose="020B0603030804020204"/>
              </a:rPr>
              <a:t>Ailesel hiperkolesterolemi (AH)</a:t>
            </a:r>
            <a:r>
              <a:rPr lang="tr-TR" sz="2000" b="0" strike="noStrike" spc="-1">
                <a:solidFill>
                  <a:srgbClr val="000000"/>
                </a:solidFill>
                <a:uFill>
                  <a:solidFill>
                    <a:srgbClr val="FFFFFF"/>
                  </a:solidFill>
                </a:uFill>
                <a:latin typeface="Calibri" panose="020F0502020204030204"/>
                <a:ea typeface="DejaVu Sans" panose="020B0603030804020204"/>
              </a:rPr>
              <a:t>; hızlanmış ateroskleroza ve koroner arter hastalığından (KAH) erken ölüme neden olan, dominant geçişli bir hastalıktır. Hastalarda apolipoprotein B-100 (ApoB-100) reseptör mutasyonu nedeni ile LDL-K metabolize edilemez ve dokularda birikir.</a:t>
            </a:r>
            <a:endParaRPr lang="tr-TR" sz="1800" b="0" strike="noStrike" spc="-1">
              <a:solidFill>
                <a:srgbClr val="000000"/>
              </a:solidFill>
              <a:uFill>
                <a:solidFill>
                  <a:srgbClr val="FFFFFF"/>
                </a:solidFill>
              </a:uFill>
              <a:latin typeface="Arial" panose="020B0604020202020204"/>
            </a:endParaRPr>
          </a:p>
        </p:txBody>
      </p:sp>
      <p:sp>
        <p:nvSpPr>
          <p:cNvPr id="131" name="CustomShape 2"/>
          <p:cNvSpPr/>
          <p:nvPr/>
        </p:nvSpPr>
        <p:spPr>
          <a:xfrm>
            <a:off x="266760" y="2308320"/>
            <a:ext cx="4149360" cy="2338920"/>
          </a:xfrm>
          <a:prstGeom prst="rect">
            <a:avLst/>
          </a:prstGeom>
          <a:solidFill>
            <a:srgbClr val="C4BD97"/>
          </a:solidFill>
          <a:ln>
            <a:noFill/>
          </a:ln>
          <a:effectLst>
            <a:outerShdw dist="23040" dir="5400000">
              <a:srgbClr val="000000">
                <a:alpha val="35000"/>
              </a:srgbClr>
            </a:outerShdw>
          </a:effectLst>
        </p:spPr>
        <p:style>
          <a:lnRef idx="0">
            <a:srgbClr val="FFFFFF"/>
          </a:lnRef>
          <a:fillRef idx="0">
            <a:srgbClr val="FFFFFF"/>
          </a:fillRef>
          <a:effectRef idx="0">
            <a:srgbClr val="FFFFFF"/>
          </a:effectRef>
          <a:fontRef idx="minor"/>
        </p:style>
        <p:txBody>
          <a:bodyPr lIns="90000" tIns="45000" rIns="90000" bIns="45000"/>
          <a:lstStyle/>
          <a:p>
            <a:pPr>
              <a:lnSpc>
                <a:spcPct val="150000"/>
              </a:lnSpc>
            </a:pPr>
            <a:r>
              <a:rPr lang="tr-TR" sz="2000" b="1" strike="noStrike" spc="-1">
                <a:solidFill>
                  <a:srgbClr val="000000"/>
                </a:solidFill>
                <a:uFill>
                  <a:solidFill>
                    <a:srgbClr val="FFFFFF"/>
                  </a:solidFill>
                </a:uFill>
                <a:latin typeface="Calibri" panose="020F0502020204030204"/>
                <a:ea typeface="DejaVu Sans" panose="020B0603030804020204"/>
              </a:rPr>
              <a:t>Homozigot AH;</a:t>
            </a:r>
            <a:endParaRPr lang="tr-TR" sz="1800" b="0" strike="noStrike" spc="-1">
              <a:solidFill>
                <a:srgbClr val="000000"/>
              </a:solidFill>
              <a:uFill>
                <a:solidFill>
                  <a:srgbClr val="FFFFFF"/>
                </a:solidFill>
              </a:uFill>
              <a:latin typeface="Arial" panose="020B0604020202020204"/>
            </a:endParaRPr>
          </a:p>
          <a:p>
            <a:pPr marL="215900" indent="-178435">
              <a:lnSpc>
                <a:spcPct val="150000"/>
              </a:lnSpc>
              <a:buClr>
                <a:srgbClr val="000000"/>
              </a:buClr>
              <a:buFont typeface="Arial" panose="020B0604020202020204"/>
              <a:buChar char="•"/>
            </a:pPr>
            <a:r>
              <a:rPr lang="tr-TR" sz="2000" b="0" strike="noStrike" spc="-1">
                <a:solidFill>
                  <a:srgbClr val="000000"/>
                </a:solidFill>
                <a:uFill>
                  <a:solidFill>
                    <a:srgbClr val="FFFFFF"/>
                  </a:solidFill>
                </a:uFill>
                <a:latin typeface="Calibri" panose="020F0502020204030204"/>
                <a:ea typeface="DejaVu Sans" panose="020B0603030804020204"/>
              </a:rPr>
              <a:t>Kolesterol düzeyi 650-1000 mg/dL</a:t>
            </a:r>
            <a:endParaRPr lang="tr-TR" sz="1800" b="0" strike="noStrike" spc="-1">
              <a:solidFill>
                <a:srgbClr val="000000"/>
              </a:solidFill>
              <a:uFill>
                <a:solidFill>
                  <a:srgbClr val="FFFFFF"/>
                </a:solidFill>
              </a:uFill>
              <a:latin typeface="Arial" panose="020B0604020202020204"/>
            </a:endParaRPr>
          </a:p>
          <a:p>
            <a:pPr marL="215900" indent="-178435">
              <a:lnSpc>
                <a:spcPct val="150000"/>
              </a:lnSpc>
              <a:buClr>
                <a:srgbClr val="000000"/>
              </a:buClr>
              <a:buFont typeface="Arial" panose="020B0604020202020204"/>
              <a:buChar char="•"/>
            </a:pPr>
            <a:r>
              <a:rPr lang="tr-TR" sz="2000" b="0" strike="noStrike" spc="-1">
                <a:solidFill>
                  <a:srgbClr val="000000"/>
                </a:solidFill>
                <a:uFill>
                  <a:solidFill>
                    <a:srgbClr val="FFFFFF"/>
                  </a:solidFill>
                </a:uFill>
                <a:latin typeface="Calibri" panose="020F0502020204030204"/>
                <a:ea typeface="DejaVu Sans" panose="020B0603030804020204"/>
              </a:rPr>
              <a:t>Ksantomlar 4 yaşında görülür</a:t>
            </a:r>
            <a:endParaRPr lang="tr-TR" sz="1800" b="0" strike="noStrike" spc="-1">
              <a:solidFill>
                <a:srgbClr val="000000"/>
              </a:solidFill>
              <a:uFill>
                <a:solidFill>
                  <a:srgbClr val="FFFFFF"/>
                </a:solidFill>
              </a:uFill>
              <a:latin typeface="Arial" panose="020B0604020202020204"/>
            </a:endParaRPr>
          </a:p>
          <a:p>
            <a:pPr marL="215900" indent="-178435">
              <a:lnSpc>
                <a:spcPct val="150000"/>
              </a:lnSpc>
              <a:buClr>
                <a:srgbClr val="000000"/>
              </a:buClr>
              <a:buFont typeface="Arial" panose="020B0604020202020204"/>
              <a:buChar char="•"/>
            </a:pPr>
            <a:r>
              <a:rPr lang="tr-TR" sz="2000" b="0" strike="noStrike" spc="-1">
                <a:solidFill>
                  <a:srgbClr val="000000"/>
                </a:solidFill>
                <a:uFill>
                  <a:solidFill>
                    <a:srgbClr val="FFFFFF"/>
                  </a:solidFill>
                </a:uFill>
                <a:latin typeface="Calibri" panose="020F0502020204030204"/>
                <a:ea typeface="DejaVu Sans" panose="020B0603030804020204"/>
              </a:rPr>
              <a:t>KAH nedeni ile ölüm 20’li yaşlarda meydana gelir</a:t>
            </a:r>
            <a:endParaRPr lang="tr-TR" sz="1800" b="0" strike="noStrike" spc="-1">
              <a:solidFill>
                <a:srgbClr val="000000"/>
              </a:solidFill>
              <a:uFill>
                <a:solidFill>
                  <a:srgbClr val="FFFFFF"/>
                </a:solidFill>
              </a:uFill>
              <a:latin typeface="Arial" panose="020B0604020202020204"/>
            </a:endParaRPr>
          </a:p>
          <a:p>
            <a:pPr>
              <a:lnSpc>
                <a:spcPct val="150000"/>
              </a:lnSpc>
            </a:pPr>
            <a:endParaRPr lang="tr-TR" sz="1800" b="0" strike="noStrike" spc="-1">
              <a:solidFill>
                <a:srgbClr val="000000"/>
              </a:solidFill>
              <a:uFill>
                <a:solidFill>
                  <a:srgbClr val="FFFFFF"/>
                </a:solidFill>
              </a:uFill>
              <a:latin typeface="Arial" panose="020B0604020202020204"/>
            </a:endParaRPr>
          </a:p>
        </p:txBody>
      </p:sp>
      <p:sp>
        <p:nvSpPr>
          <p:cNvPr id="132" name="CustomShape 3"/>
          <p:cNvSpPr/>
          <p:nvPr/>
        </p:nvSpPr>
        <p:spPr>
          <a:xfrm>
            <a:off x="4724280" y="2286000"/>
            <a:ext cx="4151880" cy="2338920"/>
          </a:xfrm>
          <a:prstGeom prst="rect">
            <a:avLst/>
          </a:prstGeom>
          <a:solidFill>
            <a:srgbClr val="E6B9B8"/>
          </a:solidFill>
          <a:ln>
            <a:noFill/>
          </a:ln>
          <a:effectLst>
            <a:outerShdw dist="23040" dir="5400000">
              <a:srgbClr val="000000">
                <a:alpha val="35000"/>
              </a:srgbClr>
            </a:outerShdw>
          </a:effectLst>
        </p:spPr>
        <p:style>
          <a:lnRef idx="0">
            <a:srgbClr val="FFFFFF"/>
          </a:lnRef>
          <a:fillRef idx="0">
            <a:srgbClr val="FFFFFF"/>
          </a:fillRef>
          <a:effectRef idx="0">
            <a:srgbClr val="FFFFFF"/>
          </a:effectRef>
          <a:fontRef idx="minor"/>
        </p:style>
        <p:txBody>
          <a:bodyPr lIns="90000" tIns="45000" rIns="90000" bIns="45000"/>
          <a:lstStyle/>
          <a:p>
            <a:pPr>
              <a:lnSpc>
                <a:spcPct val="150000"/>
              </a:lnSpc>
            </a:pPr>
            <a:r>
              <a:rPr lang="tr-TR" sz="2000" b="1" strike="noStrike" spc="-1">
                <a:solidFill>
                  <a:srgbClr val="000000"/>
                </a:solidFill>
                <a:uFill>
                  <a:solidFill>
                    <a:srgbClr val="FFFFFF"/>
                  </a:solidFill>
                </a:uFill>
                <a:latin typeface="Calibri" panose="020F0502020204030204"/>
                <a:ea typeface="DejaVu Sans" panose="020B0603030804020204"/>
              </a:rPr>
              <a:t>Heterozigot AH;</a:t>
            </a:r>
            <a:endParaRPr lang="tr-TR" sz="1800" b="0" strike="noStrike" spc="-1">
              <a:solidFill>
                <a:srgbClr val="000000"/>
              </a:solidFill>
              <a:uFill>
                <a:solidFill>
                  <a:srgbClr val="FFFFFF"/>
                </a:solidFill>
              </a:uFill>
              <a:latin typeface="Arial" panose="020B0604020202020204"/>
            </a:endParaRPr>
          </a:p>
          <a:p>
            <a:pPr marL="215900" indent="-178435">
              <a:lnSpc>
                <a:spcPct val="150000"/>
              </a:lnSpc>
              <a:buClr>
                <a:srgbClr val="000000"/>
              </a:buClr>
              <a:buFont typeface="Arial" panose="020B0604020202020204"/>
              <a:buChar char="•"/>
            </a:pPr>
            <a:r>
              <a:rPr lang="tr-TR" sz="2000" b="0" strike="noStrike" spc="-1">
                <a:solidFill>
                  <a:srgbClr val="000000"/>
                </a:solidFill>
                <a:uFill>
                  <a:solidFill>
                    <a:srgbClr val="FFFFFF"/>
                  </a:solidFill>
                </a:uFill>
                <a:latin typeface="Calibri" panose="020F0502020204030204"/>
                <a:ea typeface="DejaVu Sans" panose="020B0603030804020204"/>
              </a:rPr>
              <a:t>Kolesterol düzeyi 250-550 mg/dL</a:t>
            </a:r>
            <a:endParaRPr lang="tr-TR" sz="1800" b="0" strike="noStrike" spc="-1">
              <a:solidFill>
                <a:srgbClr val="000000"/>
              </a:solidFill>
              <a:uFill>
                <a:solidFill>
                  <a:srgbClr val="FFFFFF"/>
                </a:solidFill>
              </a:uFill>
              <a:latin typeface="Arial" panose="020B0604020202020204"/>
            </a:endParaRPr>
          </a:p>
          <a:p>
            <a:pPr marL="215900" indent="-178435">
              <a:lnSpc>
                <a:spcPct val="150000"/>
              </a:lnSpc>
              <a:buClr>
                <a:srgbClr val="000000"/>
              </a:buClr>
              <a:buFont typeface="Arial" panose="020B0604020202020204"/>
              <a:buChar char="•"/>
            </a:pPr>
            <a:r>
              <a:rPr lang="tr-TR" sz="2000" b="0" strike="noStrike" spc="-1">
                <a:solidFill>
                  <a:srgbClr val="000000"/>
                </a:solidFill>
                <a:uFill>
                  <a:solidFill>
                    <a:srgbClr val="FFFFFF"/>
                  </a:solidFill>
                </a:uFill>
                <a:latin typeface="Calibri" panose="020F0502020204030204"/>
                <a:ea typeface="DejaVu Sans" panose="020B0603030804020204"/>
              </a:rPr>
              <a:t>Ksantomlar 20 yaşında görülür</a:t>
            </a:r>
            <a:endParaRPr lang="tr-TR" sz="1800" b="0" strike="noStrike" spc="-1">
              <a:solidFill>
                <a:srgbClr val="000000"/>
              </a:solidFill>
              <a:uFill>
                <a:solidFill>
                  <a:srgbClr val="FFFFFF"/>
                </a:solidFill>
              </a:uFill>
              <a:latin typeface="Arial" panose="020B0604020202020204"/>
            </a:endParaRPr>
          </a:p>
          <a:p>
            <a:pPr marL="215900" indent="-178435">
              <a:lnSpc>
                <a:spcPct val="150000"/>
              </a:lnSpc>
              <a:buClr>
                <a:srgbClr val="000000"/>
              </a:buClr>
              <a:buFont typeface="Arial" panose="020B0604020202020204"/>
              <a:buChar char="•"/>
            </a:pPr>
            <a:r>
              <a:rPr lang="tr-TR" sz="2000" b="0" strike="noStrike" spc="-1">
                <a:solidFill>
                  <a:srgbClr val="000000"/>
                </a:solidFill>
                <a:uFill>
                  <a:solidFill>
                    <a:srgbClr val="FFFFFF"/>
                  </a:solidFill>
                </a:uFill>
                <a:latin typeface="Calibri" panose="020F0502020204030204"/>
                <a:ea typeface="DejaVu Sans" panose="020B0603030804020204"/>
              </a:rPr>
              <a:t>Ateroskleroz 30’lu yaşlarda meydana gelir</a:t>
            </a:r>
            <a:endParaRPr lang="tr-TR" sz="1800" b="0" strike="noStrike" spc="-1">
              <a:solidFill>
                <a:srgbClr val="000000"/>
              </a:solidFill>
              <a:uFill>
                <a:solidFill>
                  <a:srgbClr val="FFFFFF"/>
                </a:solidFill>
              </a:uFill>
              <a:latin typeface="Arial" panose="020B0604020202020204"/>
            </a:endParaRPr>
          </a:p>
          <a:p>
            <a:pPr>
              <a:lnSpc>
                <a:spcPct val="150000"/>
              </a:lnSpc>
            </a:pPr>
            <a:endParaRPr lang="tr-TR" sz="1800" b="0" strike="noStrike" spc="-1">
              <a:solidFill>
                <a:srgbClr val="000000"/>
              </a:solidFill>
              <a:uFill>
                <a:solidFill>
                  <a:srgbClr val="FFFFFF"/>
                </a:solidFill>
              </a:uFill>
              <a:latin typeface="Arial" panose="020B0604020202020204"/>
            </a:endParaRPr>
          </a:p>
        </p:txBody>
      </p:sp>
      <p:pic>
        <p:nvPicPr>
          <p:cNvPr id="133" name="Picture 5"/>
          <p:cNvPicPr/>
          <p:nvPr/>
        </p:nvPicPr>
        <p:blipFill>
          <a:blip r:embed="rId2"/>
          <a:stretch>
            <a:fillRect/>
          </a:stretch>
        </p:blipFill>
        <p:spPr>
          <a:xfrm>
            <a:off x="5904000" y="4824000"/>
            <a:ext cx="2507040" cy="1798920"/>
          </a:xfrm>
          <a:prstGeom prst="rect">
            <a:avLst/>
          </a:prstGeom>
          <a:ln>
            <a:noFill/>
          </a:ln>
        </p:spPr>
      </p:pic>
      <p:sp>
        <p:nvSpPr>
          <p:cNvPr id="134" name="CustomShape 4"/>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pic>
        <p:nvPicPr>
          <p:cNvPr id="135" name="Picture 134"/>
          <p:cNvPicPr/>
          <p:nvPr/>
        </p:nvPicPr>
        <p:blipFill>
          <a:blip r:embed="rId3"/>
          <a:stretch>
            <a:fillRect/>
          </a:stretch>
        </p:blipFill>
        <p:spPr>
          <a:xfrm>
            <a:off x="792000" y="4861080"/>
            <a:ext cx="2663640" cy="1690560"/>
          </a:xfrm>
          <a:prstGeom prst="rect">
            <a:avLst/>
          </a:prstGeom>
          <a:ln>
            <a:noFill/>
          </a:ln>
        </p:spPr>
      </p:pic>
      <p:pic>
        <p:nvPicPr>
          <p:cNvPr id="136" name="Picture 135"/>
          <p:cNvPicPr/>
          <p:nvPr/>
        </p:nvPicPr>
        <p:blipFill>
          <a:blip r:embed="rId4"/>
          <a:stretch>
            <a:fillRect/>
          </a:stretch>
        </p:blipFill>
        <p:spPr>
          <a:xfrm>
            <a:off x="3816000" y="4824000"/>
            <a:ext cx="1711800" cy="1871640"/>
          </a:xfrm>
          <a:prstGeom prst="rect">
            <a:avLst/>
          </a:prstGeom>
          <a:ln>
            <a:noFill/>
          </a:ln>
        </p:spPr>
      </p:pic>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CustomShape 1"/>
          <p:cNvSpPr/>
          <p:nvPr/>
        </p:nvSpPr>
        <p:spPr>
          <a:xfrm>
            <a:off x="368280" y="228600"/>
            <a:ext cx="8415720" cy="779400"/>
          </a:xfrm>
          <a:prstGeom prst="rect">
            <a:avLst/>
          </a:prstGeom>
          <a:solidFill>
            <a:srgbClr val="FAC090"/>
          </a:solid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Gebelikte LDL Aferezinde Amaç;</a:t>
            </a:r>
            <a:endParaRPr lang="tr-TR" sz="1800" b="0" strike="noStrike" spc="-1">
              <a:solidFill>
                <a:srgbClr val="000000"/>
              </a:solidFill>
              <a:uFill>
                <a:solidFill>
                  <a:srgbClr val="FFFFFF"/>
                </a:solidFill>
              </a:uFill>
              <a:latin typeface="Arial" panose="020B0604020202020204"/>
            </a:endParaRPr>
          </a:p>
        </p:txBody>
      </p:sp>
      <p:sp>
        <p:nvSpPr>
          <p:cNvPr id="138" name="CustomShape 2"/>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
        <p:nvSpPr>
          <p:cNvPr id="139" name="CustomShape 3"/>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sp>
        <p:nvSpPr>
          <p:cNvPr id="140" name="CustomShape 4"/>
          <p:cNvSpPr/>
          <p:nvPr/>
        </p:nvSpPr>
        <p:spPr>
          <a:xfrm>
            <a:off x="504000" y="1218960"/>
            <a:ext cx="8208000" cy="4973040"/>
          </a:xfrm>
          <a:prstGeom prst="rect">
            <a:avLst/>
          </a:prstGeom>
          <a:solidFill>
            <a:srgbClr val="FDEADA"/>
          </a:solidFill>
          <a:ln w="9360">
            <a:solidFill>
              <a:srgbClr val="000000"/>
            </a:solidFill>
            <a:round/>
          </a:ln>
        </p:spPr>
        <p:style>
          <a:lnRef idx="0">
            <a:srgbClr val="FFFFFF"/>
          </a:lnRef>
          <a:fillRef idx="0">
            <a:srgbClr val="FFFFFF"/>
          </a:fillRef>
          <a:effectRef idx="0">
            <a:srgbClr val="FFFFFF"/>
          </a:effectRef>
          <a:fontRef idx="minor"/>
        </p:style>
        <p:txBody>
          <a:bodyPr lIns="90000" tIns="45000" rIns="90000" bIns="45000" anchor="ctr"/>
          <a:lstStyle/>
          <a:p>
            <a:pPr algn="just">
              <a:lnSpc>
                <a:spcPct val="120000"/>
              </a:lnSpc>
            </a:pPr>
            <a:r>
              <a:rPr lang="tr-TR" sz="1800" b="1" strike="noStrike" spc="-1">
                <a:solidFill>
                  <a:srgbClr val="000000"/>
                </a:solidFill>
                <a:uFill>
                  <a:solidFill>
                    <a:srgbClr val="FFFFFF"/>
                  </a:solidFill>
                </a:uFill>
                <a:latin typeface="Calibri" panose="020F0502020204030204"/>
                <a:ea typeface="DejaVu Sans" panose="020B0603030804020204"/>
              </a:rPr>
              <a:t>Gebelik sırasında artan insülin direnci, östrojenler, progesteron ve plasental laktojen nedeniyle total kolesterol ve trigliserit plazma konsantrasyonlarında fizyolojik bir artış olur, referans değerleri tam olarak bilinmemekle birlikte trigliserid seviyeleri 300 mg/dL'ye kadar yükselebilir. Gebeliğin son dönemlerindeki fetal enerji ihtiyacında artışa hazırlık olarak lipid sentezinde ve yağ depolanmasında artış ile anabolik bir faz vardır. Üçüncü trimesterde lipid fizyolojisi, yağ depolarının parçalanmasıyla net bir katabolik faza geçiş yapar. Normal bir hamilelikte total kolesterol seviyeleri yaklaşık %50, LDL-K %30- 40, HDL-K %25 ve trigliseritler 2-3 kat artar.gebelik sırasında dislipideminin sadece akut komplikasyonlar nedeniyle değil, aynı zamanda yeni doğan çocuğun gelecekteki kardiyovasküler morbidite ve mortalitesi nedeniyle de dikkatle değerlendirilmesi çok önemlidir.</a:t>
            </a:r>
            <a:r>
              <a:rPr lang="tr-TR" sz="2200" b="1" strike="noStrike" spc="-1">
                <a:solidFill>
                  <a:srgbClr val="000000"/>
                </a:solidFill>
                <a:uFill>
                  <a:solidFill>
                    <a:srgbClr val="FFFFFF"/>
                  </a:solidFill>
                </a:uFill>
                <a:latin typeface="Calibri" panose="020F0502020204030204"/>
                <a:ea typeface="DejaVu Sans" panose="020B0603030804020204"/>
              </a:rPr>
              <a:t> </a:t>
            </a:r>
            <a:endParaRPr lang="tr-TR" sz="1800" b="0" strike="noStrike" spc="-1">
              <a:solidFill>
                <a:srgbClr val="000000"/>
              </a:solidFill>
              <a:uFill>
                <a:solidFill>
                  <a:srgbClr val="FFFFFF"/>
                </a:solidFill>
              </a:uFill>
              <a:latin typeface="Arial" panose="020B0604020202020204"/>
            </a:endParaRPr>
          </a:p>
        </p:txBody>
      </p:sp>
      <p:pic>
        <p:nvPicPr>
          <p:cNvPr id="141" name="Resim 7"/>
          <p:cNvPicPr/>
          <p:nvPr/>
        </p:nvPicPr>
        <p:blipFill>
          <a:blip r:embed="rId3"/>
          <a:stretch>
            <a:fillRect/>
          </a:stretch>
        </p:blipFill>
        <p:spPr>
          <a:xfrm>
            <a:off x="9688680" y="3996720"/>
            <a:ext cx="2047320" cy="1907280"/>
          </a:xfrm>
          <a:prstGeom prst="rect">
            <a:avLst/>
          </a:prstGeom>
          <a:ln>
            <a:noFill/>
          </a:ln>
        </p:spPr>
      </p:pic>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LDL AFEREZİ: NE ZAMAN, KİME?</a:t>
            </a:r>
            <a:endParaRPr lang="tr-TR" sz="1800" b="0" strike="noStrike" spc="-1">
              <a:solidFill>
                <a:srgbClr val="000000"/>
              </a:solidFill>
              <a:uFill>
                <a:solidFill>
                  <a:srgbClr val="FFFFFF"/>
                </a:solidFill>
              </a:uFill>
              <a:latin typeface="Arial" panose="020B0604020202020204"/>
            </a:endParaRPr>
          </a:p>
        </p:txBody>
      </p:sp>
      <p:sp>
        <p:nvSpPr>
          <p:cNvPr id="143" name="CustomShape 2"/>
          <p:cNvSpPr/>
          <p:nvPr/>
        </p:nvSpPr>
        <p:spPr>
          <a:xfrm>
            <a:off x="3124080" y="6356520"/>
            <a:ext cx="289440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S. Aldırmaz</a:t>
            </a:r>
            <a:endParaRPr lang="tr-TR" sz="1800" b="0" strike="noStrike" spc="-1">
              <a:solidFill>
                <a:srgbClr val="000000"/>
              </a:solidFill>
              <a:uFill>
                <a:solidFill>
                  <a:srgbClr val="FFFFFF"/>
                </a:solidFill>
              </a:uFill>
              <a:latin typeface="Arial" panose="020B0604020202020204"/>
            </a:endParaRPr>
          </a:p>
        </p:txBody>
      </p:sp>
      <p:sp>
        <p:nvSpPr>
          <p:cNvPr id="144" name="CustomShape 3"/>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sp>
        <p:nvSpPr>
          <p:cNvPr id="145" name="CustomShape 4"/>
          <p:cNvSpPr/>
          <p:nvPr/>
        </p:nvSpPr>
        <p:spPr>
          <a:xfrm>
            <a:off x="469440" y="1295280"/>
            <a:ext cx="8216280" cy="2766240"/>
          </a:xfrm>
          <a:prstGeom prst="rect">
            <a:avLst/>
          </a:prstGeom>
          <a:solidFill>
            <a:srgbClr val="DBEEF4"/>
          </a:solidFill>
          <a:ln w="9360">
            <a:solidFill>
              <a:srgbClr val="4A7EBB"/>
            </a:solidFill>
            <a:round/>
          </a:ln>
        </p:spPr>
        <p:style>
          <a:lnRef idx="0">
            <a:srgbClr val="FFFFFF"/>
          </a:lnRef>
          <a:fillRef idx="0">
            <a:srgbClr val="FFFFFF"/>
          </a:fillRef>
          <a:effectRef idx="0">
            <a:srgbClr val="FFFFFF"/>
          </a:effectRef>
          <a:fontRef idx="minor"/>
        </p:style>
        <p:txBody>
          <a:bodyPr lIns="90000" tIns="45000" rIns="90000" bIns="45000" anchor="ctr"/>
          <a:lstStyle/>
          <a:p>
            <a:pPr>
              <a:lnSpc>
                <a:spcPct val="110000"/>
              </a:lnSpc>
            </a:pPr>
            <a:r>
              <a:rPr lang="tr-TR" sz="2400" b="1" i="1" strike="noStrike" spc="-1">
                <a:solidFill>
                  <a:srgbClr val="000000"/>
                </a:solidFill>
                <a:uFill>
                  <a:solidFill>
                    <a:srgbClr val="FFFFFF"/>
                  </a:solidFill>
                </a:uFill>
                <a:latin typeface="Calibri" panose="020F0502020204030204"/>
                <a:ea typeface="DejaVu Sans" panose="020B0603030804020204"/>
              </a:rPr>
              <a:t>FDA:</a:t>
            </a:r>
            <a:endParaRPr lang="tr-TR" sz="1800" b="0" strike="noStrike" spc="-1">
              <a:solidFill>
                <a:srgbClr val="000000"/>
              </a:solidFill>
              <a:uFill>
                <a:solidFill>
                  <a:srgbClr val="FFFFFF"/>
                </a:solidFill>
              </a:uFill>
              <a:latin typeface="Arial" panose="020B0604020202020204"/>
            </a:endParaRPr>
          </a:p>
          <a:p>
            <a:pPr marL="215900" indent="-178435">
              <a:lnSpc>
                <a:spcPct val="110000"/>
              </a:lnSpc>
              <a:buClr>
                <a:srgbClr val="000000"/>
              </a:buClr>
              <a:buFont typeface="Arial" panose="020B0604020202020204"/>
              <a:buChar char="-"/>
            </a:pPr>
            <a:r>
              <a:rPr lang="tr-TR" sz="2400" b="0" strike="noStrike" spc="-1">
                <a:solidFill>
                  <a:srgbClr val="000000"/>
                </a:solidFill>
                <a:uFill>
                  <a:solidFill>
                    <a:srgbClr val="FFFFFF"/>
                  </a:solidFill>
                </a:uFill>
                <a:latin typeface="Calibri" panose="020F0502020204030204"/>
                <a:ea typeface="DejaVu Sans" panose="020B0603030804020204"/>
              </a:rPr>
              <a:t>LDL &gt;500 mg/dL olan </a:t>
            </a:r>
            <a:r>
              <a:rPr lang="tr-TR" sz="2400" b="1" strike="noStrike" spc="-1">
                <a:solidFill>
                  <a:srgbClr val="000000"/>
                </a:solidFill>
                <a:uFill>
                  <a:solidFill>
                    <a:srgbClr val="FFFFFF"/>
                  </a:solidFill>
                </a:uFill>
                <a:latin typeface="Calibri" panose="020F0502020204030204"/>
                <a:ea typeface="DejaVu Sans" panose="020B0603030804020204"/>
              </a:rPr>
              <a:t>homozigot AH</a:t>
            </a:r>
            <a:endParaRPr lang="tr-TR" sz="1800" b="0" strike="noStrike" spc="-1">
              <a:solidFill>
                <a:srgbClr val="000000"/>
              </a:solidFill>
              <a:uFill>
                <a:solidFill>
                  <a:srgbClr val="FFFFFF"/>
                </a:solidFill>
              </a:uFill>
              <a:latin typeface="Arial" panose="020B0604020202020204"/>
            </a:endParaRPr>
          </a:p>
          <a:p>
            <a:pPr marL="215900" indent="-178435">
              <a:lnSpc>
                <a:spcPct val="110000"/>
              </a:lnSpc>
              <a:buClr>
                <a:srgbClr val="000000"/>
              </a:buClr>
              <a:buFont typeface="Arial" panose="020B0604020202020204"/>
              <a:buChar char="-"/>
            </a:pPr>
            <a:r>
              <a:rPr lang="tr-TR" sz="2400" b="0" strike="noStrike" spc="-1">
                <a:solidFill>
                  <a:srgbClr val="000000"/>
                </a:solidFill>
                <a:uFill>
                  <a:solidFill>
                    <a:srgbClr val="FFFFFF"/>
                  </a:solidFill>
                </a:uFill>
                <a:latin typeface="Calibri" panose="020F0502020204030204"/>
                <a:ea typeface="DejaVu Sans" panose="020B0603030804020204"/>
              </a:rPr>
              <a:t>LDL ≥300 mg/dL olan ve kardiyovasküler olay öyküsü olmayan </a:t>
            </a:r>
            <a:r>
              <a:rPr lang="tr-TR" sz="2400" b="1" strike="noStrike" spc="-1">
                <a:solidFill>
                  <a:srgbClr val="000000"/>
                </a:solidFill>
                <a:uFill>
                  <a:solidFill>
                    <a:srgbClr val="FFFFFF"/>
                  </a:solidFill>
                </a:uFill>
                <a:latin typeface="Calibri" panose="020F0502020204030204"/>
                <a:ea typeface="DejaVu Sans" panose="020B0603030804020204"/>
              </a:rPr>
              <a:t>heterozigot AH</a:t>
            </a:r>
            <a:endParaRPr lang="tr-TR" sz="1800" b="0" strike="noStrike" spc="-1">
              <a:solidFill>
                <a:srgbClr val="000000"/>
              </a:solidFill>
              <a:uFill>
                <a:solidFill>
                  <a:srgbClr val="FFFFFF"/>
                </a:solidFill>
              </a:uFill>
              <a:latin typeface="Arial" panose="020B0604020202020204"/>
            </a:endParaRPr>
          </a:p>
          <a:p>
            <a:pPr marL="215900" indent="-178435">
              <a:lnSpc>
                <a:spcPct val="110000"/>
              </a:lnSpc>
              <a:buClr>
                <a:srgbClr val="000000"/>
              </a:buClr>
              <a:buFont typeface="Arial" panose="020B0604020202020204"/>
              <a:buChar char="-"/>
            </a:pPr>
            <a:r>
              <a:rPr lang="tr-TR" sz="2400" b="0" strike="noStrike" spc="-1">
                <a:solidFill>
                  <a:srgbClr val="000000"/>
                </a:solidFill>
                <a:uFill>
                  <a:solidFill>
                    <a:srgbClr val="FFFFFF"/>
                  </a:solidFill>
                </a:uFill>
                <a:latin typeface="Calibri" panose="020F0502020204030204"/>
                <a:ea typeface="DejaVu Sans" panose="020B0603030804020204"/>
              </a:rPr>
              <a:t>LDL ≥160 mg/dL olan ve kardiyovasküler olay öyküsü olan </a:t>
            </a:r>
            <a:r>
              <a:rPr lang="tr-TR" sz="2400" b="1" strike="noStrike" spc="-1">
                <a:solidFill>
                  <a:srgbClr val="000000"/>
                </a:solidFill>
                <a:uFill>
                  <a:solidFill>
                    <a:srgbClr val="FFFFFF"/>
                  </a:solidFill>
                </a:uFill>
                <a:latin typeface="Calibri" panose="020F0502020204030204"/>
                <a:ea typeface="DejaVu Sans" panose="020B0603030804020204"/>
              </a:rPr>
              <a:t>heterozigot AH</a:t>
            </a:r>
            <a:endParaRPr lang="tr-TR" sz="1800" b="0" strike="noStrike" spc="-1">
              <a:solidFill>
                <a:srgbClr val="000000"/>
              </a:solidFill>
              <a:uFill>
                <a:solidFill>
                  <a:srgbClr val="FFFFFF"/>
                </a:solidFill>
              </a:uFill>
              <a:latin typeface="Arial" panose="020B0604020202020204"/>
            </a:endParaRPr>
          </a:p>
        </p:txBody>
      </p:sp>
      <p:sp>
        <p:nvSpPr>
          <p:cNvPr id="146" name="CustomShape 5"/>
          <p:cNvSpPr/>
          <p:nvPr/>
        </p:nvSpPr>
        <p:spPr>
          <a:xfrm>
            <a:off x="457200" y="4062600"/>
            <a:ext cx="6476040" cy="301320"/>
          </a:xfrm>
          <a:prstGeom prst="rect">
            <a:avLst/>
          </a:prstGeom>
          <a:solidFill>
            <a:srgbClr val="D7E4BD"/>
          </a:solidFill>
          <a:ln w="9360">
            <a:solidFill>
              <a:srgbClr val="BE4B48"/>
            </a:solidFill>
            <a:round/>
          </a:ln>
          <a:effectLst>
            <a:outerShdw dist="20160" dir="5400000">
              <a:srgbClr val="000000">
                <a:alpha val="38000"/>
              </a:srgbClr>
            </a:outerShdw>
          </a:effectLst>
        </p:spPr>
        <p:style>
          <a:lnRef idx="0">
            <a:srgbClr val="FFFFFF"/>
          </a:lnRef>
          <a:fillRef idx="0">
            <a:srgbClr val="FFFFFF"/>
          </a:fillRef>
          <a:effectRef idx="0">
            <a:srgbClr val="FFFFFF"/>
          </a:effectRef>
          <a:fontRef idx="minor"/>
        </p:style>
        <p:txBody>
          <a:bodyPr lIns="90000" tIns="45000" rIns="90000" bIns="45000" anchor="ctr"/>
          <a:lstStyle/>
          <a:p>
            <a:pPr algn="just">
              <a:lnSpc>
                <a:spcPct val="150000"/>
              </a:lnSpc>
            </a:pPr>
            <a:r>
              <a:rPr lang="tr-TR" sz="1600" b="1" strike="noStrike" spc="-1">
                <a:solidFill>
                  <a:srgbClr val="000000"/>
                </a:solidFill>
                <a:uFill>
                  <a:solidFill>
                    <a:srgbClr val="FFFFFF"/>
                  </a:solidFill>
                </a:uFill>
                <a:latin typeface="Calibri" panose="020F0502020204030204"/>
                <a:ea typeface="DejaVu Sans" panose="020B0603030804020204"/>
              </a:rPr>
              <a:t>ASFA-2023 Rehberi / Journal of Clinical Apheresis, 2023, 38(145): 278</a:t>
            </a:r>
            <a:endParaRPr lang="tr-TR" sz="1800" b="0" strike="noStrike" spc="-1">
              <a:solidFill>
                <a:srgbClr val="000000"/>
              </a:solidFill>
              <a:uFill>
                <a:solidFill>
                  <a:srgbClr val="FFFFFF"/>
                </a:solidFill>
              </a:uFill>
              <a:latin typeface="Arial" panose="020B0604020202020204"/>
            </a:endParaRPr>
          </a:p>
        </p:txBody>
      </p:sp>
      <p:pic>
        <p:nvPicPr>
          <p:cNvPr id="147" name="Content Placeholder 8"/>
          <p:cNvPicPr/>
          <p:nvPr/>
        </p:nvPicPr>
        <p:blipFill>
          <a:blip r:embed="rId2"/>
          <a:stretch>
            <a:fillRect/>
          </a:stretch>
        </p:blipFill>
        <p:spPr>
          <a:xfrm>
            <a:off x="469440" y="4419720"/>
            <a:ext cx="8073720" cy="2127960"/>
          </a:xfrm>
          <a:prstGeom prst="rect">
            <a:avLst/>
          </a:prstGeom>
          <a:ln>
            <a:noFill/>
          </a:ln>
        </p:spPr>
      </p:pic>
    </p:spTree>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 name="Picture 4"/>
          <p:cNvPicPr/>
          <p:nvPr/>
        </p:nvPicPr>
        <p:blipFill>
          <a:blip r:embed="rId2"/>
          <a:stretch>
            <a:fillRect/>
          </a:stretch>
        </p:blipFill>
        <p:spPr>
          <a:xfrm>
            <a:off x="1188000" y="4293360"/>
            <a:ext cx="6736320" cy="1628280"/>
          </a:xfrm>
          <a:prstGeom prst="rect">
            <a:avLst/>
          </a:prstGeom>
          <a:ln>
            <a:noFill/>
          </a:ln>
        </p:spPr>
      </p:pic>
      <p:pic>
        <p:nvPicPr>
          <p:cNvPr id="149" name="Picture 5"/>
          <p:cNvPicPr/>
          <p:nvPr/>
        </p:nvPicPr>
        <p:blipFill>
          <a:blip r:embed="rId3"/>
          <a:stretch>
            <a:fillRect/>
          </a:stretch>
        </p:blipFill>
        <p:spPr>
          <a:xfrm>
            <a:off x="828000" y="748800"/>
            <a:ext cx="7184520" cy="2927160"/>
          </a:xfrm>
          <a:prstGeom prst="rect">
            <a:avLst/>
          </a:prstGeom>
          <a:ln>
            <a:noFill/>
          </a:ln>
        </p:spPr>
      </p:pic>
      <p:sp>
        <p:nvSpPr>
          <p:cNvPr id="150" name="CustomShape 1"/>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CustomShape 1"/>
          <p:cNvSpPr/>
          <p:nvPr/>
        </p:nvSpPr>
        <p:spPr>
          <a:xfrm>
            <a:off x="152280" y="295200"/>
            <a:ext cx="5485320" cy="94356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LDL AFEREZ YÖNTEMLERİ </a:t>
            </a:r>
            <a:endParaRPr lang="tr-TR" sz="1800" b="0" strike="noStrike" spc="-1">
              <a:solidFill>
                <a:srgbClr val="000000"/>
              </a:solidFill>
              <a:uFill>
                <a:solidFill>
                  <a:srgbClr val="FFFFFF"/>
                </a:solidFill>
              </a:uFill>
              <a:latin typeface="Arial" panose="020B0604020202020204"/>
            </a:endParaRPr>
          </a:p>
        </p:txBody>
      </p:sp>
      <p:sp>
        <p:nvSpPr>
          <p:cNvPr id="152" name="CustomShape 2"/>
          <p:cNvSpPr/>
          <p:nvPr/>
        </p:nvSpPr>
        <p:spPr>
          <a:xfrm>
            <a:off x="152280" y="1371600"/>
            <a:ext cx="4799520" cy="1254960"/>
          </a:xfrm>
          <a:prstGeom prst="rect">
            <a:avLst/>
          </a:prstGeom>
          <a:solidFill>
            <a:srgbClr val="D7E4BD"/>
          </a:solidFill>
          <a:ln w="9360">
            <a:solidFill>
              <a:srgbClr val="4A7EBB"/>
            </a:solidFill>
            <a:round/>
          </a:ln>
          <a:effectLst>
            <a:outerShdw dist="20160" dir="5400000">
              <a:srgbClr val="000000">
                <a:alpha val="38000"/>
              </a:srgbClr>
            </a:outerShdw>
          </a:effectLst>
        </p:spPr>
        <p:style>
          <a:lnRef idx="0">
            <a:srgbClr val="FFFFFF"/>
          </a:lnRef>
          <a:fillRef idx="0">
            <a:srgbClr val="FFFFFF"/>
          </a:fillRef>
          <a:effectRef idx="0">
            <a:srgbClr val="FFFFFF"/>
          </a:effectRef>
          <a:fontRef idx="minor"/>
        </p:style>
        <p:txBody>
          <a:bodyPr lIns="90000" tIns="45000" rIns="90000" bIns="45000" anchor="ctr"/>
          <a:lstStyle/>
          <a:p>
            <a:pPr algn="just">
              <a:lnSpc>
                <a:spcPct val="150000"/>
              </a:lnSpc>
            </a:pPr>
            <a:r>
              <a:rPr lang="tr-TR" sz="2800" b="1" i="1" u="sng" strike="noStrike" spc="-1">
                <a:solidFill>
                  <a:srgbClr val="000000"/>
                </a:solidFill>
                <a:uFill>
                  <a:solidFill>
                    <a:srgbClr val="FFFFFF"/>
                  </a:solidFill>
                </a:uFill>
                <a:latin typeface="Calibri" panose="020F0502020204030204"/>
                <a:ea typeface="DejaVu Sans" panose="020B0603030804020204"/>
              </a:rPr>
              <a:t>Seçici Olmayan</a:t>
            </a:r>
            <a:endParaRPr lang="tr-TR" sz="1800" b="0" strike="noStrike" spc="-1">
              <a:solidFill>
                <a:srgbClr val="000000"/>
              </a:solidFill>
              <a:uFill>
                <a:solidFill>
                  <a:srgbClr val="FFFFFF"/>
                </a:solidFill>
              </a:uFill>
              <a:latin typeface="Arial" panose="020B0604020202020204"/>
            </a:endParaRPr>
          </a:p>
          <a:p>
            <a:pPr algn="just">
              <a:lnSpc>
                <a:spcPct val="150000"/>
              </a:lnSpc>
            </a:pPr>
            <a:r>
              <a:rPr lang="tr-TR" sz="2800" b="1" strike="noStrike" spc="-1">
                <a:solidFill>
                  <a:srgbClr val="000000"/>
                </a:solidFill>
                <a:uFill>
                  <a:solidFill>
                    <a:srgbClr val="FFFFFF"/>
                  </a:solidFill>
                </a:uFill>
                <a:latin typeface="Calibri" panose="020F0502020204030204"/>
                <a:ea typeface="DejaVu Sans" panose="020B0603030804020204"/>
              </a:rPr>
              <a:t> </a:t>
            </a:r>
            <a:r>
              <a:rPr lang="tr-TR" sz="2800" b="0" strike="noStrike" spc="-1">
                <a:solidFill>
                  <a:srgbClr val="000000"/>
                </a:solidFill>
                <a:uFill>
                  <a:solidFill>
                    <a:srgbClr val="FFFFFF"/>
                  </a:solidFill>
                </a:uFill>
                <a:latin typeface="Calibri" panose="020F0502020204030204"/>
                <a:ea typeface="DejaVu Sans" panose="020B0603030804020204"/>
              </a:rPr>
              <a:t>Terapötik Plazma Değişimi  </a:t>
            </a:r>
            <a:endParaRPr lang="tr-TR" sz="1800" b="0" strike="noStrike" spc="-1">
              <a:solidFill>
                <a:srgbClr val="000000"/>
              </a:solidFill>
              <a:uFill>
                <a:solidFill>
                  <a:srgbClr val="FFFFFF"/>
                </a:solidFill>
              </a:uFill>
              <a:latin typeface="Arial" panose="020B0604020202020204"/>
            </a:endParaRPr>
          </a:p>
        </p:txBody>
      </p:sp>
      <p:sp>
        <p:nvSpPr>
          <p:cNvPr id="153"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03/06/2023</a:t>
            </a:r>
            <a:endParaRPr lang="tr-TR" sz="1800" b="0" strike="noStrike" spc="-1">
              <a:solidFill>
                <a:srgbClr val="000000"/>
              </a:solidFill>
              <a:uFill>
                <a:solidFill>
                  <a:srgbClr val="FFFFFF"/>
                </a:solidFill>
              </a:uFill>
              <a:latin typeface="Arial" panose="020B0604020202020204"/>
            </a:endParaRPr>
          </a:p>
        </p:txBody>
      </p:sp>
      <p:sp>
        <p:nvSpPr>
          <p:cNvPr id="154" name="CustomShape 4"/>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sp>
        <p:nvSpPr>
          <p:cNvPr id="155" name="CustomShape 5"/>
          <p:cNvSpPr/>
          <p:nvPr/>
        </p:nvSpPr>
        <p:spPr>
          <a:xfrm>
            <a:off x="152280" y="2743200"/>
            <a:ext cx="7923600" cy="3856320"/>
          </a:xfrm>
          <a:prstGeom prst="rect">
            <a:avLst/>
          </a:prstGeom>
          <a:gradFill>
            <a:gsLst>
              <a:gs pos="0">
                <a:srgbClr val="D0D0D0"/>
              </a:gs>
              <a:gs pos="100000">
                <a:srgbClr val="EDEDED"/>
              </a:gs>
            </a:gsLst>
            <a:lin ang="16200000"/>
          </a:gradFill>
          <a:ln w="9360">
            <a:solidFill>
              <a:srgbClr val="000000"/>
            </a:solidFill>
            <a:round/>
          </a:ln>
          <a:effectLst>
            <a:outerShdw dist="20160" dir="5400000">
              <a:srgbClr val="000000">
                <a:alpha val="38000"/>
              </a:srgbClr>
            </a:outerShdw>
          </a:effectLst>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2400" b="1" i="1" u="sng" strike="noStrike" spc="-1">
                <a:solidFill>
                  <a:srgbClr val="000000"/>
                </a:solidFill>
                <a:uFill>
                  <a:solidFill>
                    <a:srgbClr val="FFFFFF"/>
                  </a:solidFill>
                </a:uFill>
                <a:latin typeface="Calibri" panose="020F0502020204030204"/>
                <a:ea typeface="DejaVu Sans" panose="020B0603030804020204"/>
              </a:rPr>
              <a:t>Yarı Seçici</a:t>
            </a:r>
            <a:endParaRPr lang="tr-TR" sz="1800" b="0" strike="noStrike" spc="-1">
              <a:solidFill>
                <a:srgbClr val="000000"/>
              </a:solidFill>
              <a:uFill>
                <a:solidFill>
                  <a:srgbClr val="FFFFFF"/>
                </a:solidFill>
              </a:uFill>
              <a:latin typeface="Arial" panose="020B0604020202020204"/>
            </a:endParaRPr>
          </a:p>
          <a:p>
            <a:pPr marL="457200" indent="-455930">
              <a:lnSpc>
                <a:spcPct val="100000"/>
              </a:lnSpc>
              <a:buClr>
                <a:srgbClr val="000000"/>
              </a:buClr>
              <a:buFont typeface="StarSymbol"/>
              <a:buAutoNum type="arabicPeriod"/>
            </a:pPr>
            <a:r>
              <a:rPr lang="tr-TR" sz="2400" b="0" strike="noStrike" spc="-1">
                <a:solidFill>
                  <a:srgbClr val="DC143C"/>
                </a:solidFill>
                <a:uFill>
                  <a:solidFill>
                    <a:srgbClr val="FFFFFF"/>
                  </a:solidFill>
                </a:uFill>
                <a:latin typeface="Calibri" panose="020F0502020204030204"/>
                <a:ea typeface="DejaVu Sans" panose="020B0603030804020204"/>
              </a:rPr>
              <a:t>Kaskad Filtrasyon/Çift Filtrasyon Plazmaferezi</a:t>
            </a:r>
            <a:endParaRPr lang="tr-TR" sz="1800" b="0" strike="noStrike" spc="-1">
              <a:solidFill>
                <a:srgbClr val="000000"/>
              </a:solidFill>
              <a:uFill>
                <a:solidFill>
                  <a:srgbClr val="FFFFFF"/>
                </a:solidFill>
              </a:uFill>
              <a:latin typeface="Arial" panose="020B0604020202020204"/>
            </a:endParaRPr>
          </a:p>
          <a:p>
            <a:pPr marL="342900" indent="-342265">
              <a:lnSpc>
                <a:spcPct val="100000"/>
              </a:lnSpc>
            </a:pPr>
            <a:r>
              <a:rPr lang="tr-TR" sz="2400" b="1" i="1" u="sng" strike="noStrike" spc="-1">
                <a:solidFill>
                  <a:srgbClr val="000000"/>
                </a:solidFill>
                <a:uFill>
                  <a:solidFill>
                    <a:srgbClr val="FFFFFF"/>
                  </a:solidFill>
                </a:uFill>
                <a:latin typeface="Calibri" panose="020F0502020204030204"/>
                <a:ea typeface="DejaVu Sans" panose="020B0603030804020204"/>
              </a:rPr>
              <a:t>Seçici</a:t>
            </a:r>
            <a:endParaRPr lang="tr-TR" sz="1800" b="0" strike="noStrike" spc="-1">
              <a:solidFill>
                <a:srgbClr val="000000"/>
              </a:solidFill>
              <a:uFill>
                <a:solidFill>
                  <a:srgbClr val="FFFFFF"/>
                </a:solidFill>
              </a:uFill>
              <a:latin typeface="Arial" panose="020B0604020202020204"/>
            </a:endParaRPr>
          </a:p>
          <a:p>
            <a:pPr marL="457200" indent="-455930">
              <a:lnSpc>
                <a:spcPct val="100000"/>
              </a:lnSpc>
              <a:buClr>
                <a:srgbClr val="000000"/>
              </a:buClr>
              <a:buFont typeface="StarSymbol"/>
              <a:buAutoNum type="arabicPeriod" startAt="2"/>
            </a:pPr>
            <a:r>
              <a:rPr lang="tr-TR" sz="2400" b="0" strike="noStrike" spc="-1">
                <a:solidFill>
                  <a:srgbClr val="000000"/>
                </a:solidFill>
                <a:uFill>
                  <a:solidFill>
                    <a:srgbClr val="FFFFFF"/>
                  </a:solidFill>
                </a:uFill>
                <a:latin typeface="Calibri" panose="020F0502020204030204"/>
                <a:ea typeface="DejaVu Sans" panose="020B0603030804020204"/>
              </a:rPr>
              <a:t>Heparin Bağımlı Ekstrakoporeal LDL Presipitasyonu (HELP)?</a:t>
            </a:r>
            <a:endParaRPr lang="tr-TR" sz="1800" b="0" strike="noStrike" spc="-1">
              <a:solidFill>
                <a:srgbClr val="000000"/>
              </a:solidFill>
              <a:uFill>
                <a:solidFill>
                  <a:srgbClr val="FFFFFF"/>
                </a:solidFill>
              </a:uFill>
              <a:latin typeface="Arial" panose="020B0604020202020204"/>
            </a:endParaRPr>
          </a:p>
          <a:p>
            <a:pPr marL="457200" indent="-455930">
              <a:lnSpc>
                <a:spcPct val="100000"/>
              </a:lnSpc>
              <a:buClr>
                <a:srgbClr val="000000"/>
              </a:buClr>
              <a:buFont typeface="StarSymbol"/>
              <a:buAutoNum type="arabicPeriod" startAt="2"/>
            </a:pPr>
            <a:r>
              <a:rPr lang="tr-TR" sz="2400" b="0" strike="noStrike" spc="-1">
                <a:solidFill>
                  <a:srgbClr val="DC143C"/>
                </a:solidFill>
                <a:uFill>
                  <a:solidFill>
                    <a:srgbClr val="FFFFFF"/>
                  </a:solidFill>
                </a:uFill>
                <a:latin typeface="Calibri" panose="020F0502020204030204"/>
                <a:ea typeface="DejaVu Sans" panose="020B0603030804020204"/>
              </a:rPr>
              <a:t>İmmünadsorbsiyon</a:t>
            </a:r>
            <a:endParaRPr lang="tr-TR" sz="1800" b="0" strike="noStrike" spc="-1">
              <a:solidFill>
                <a:srgbClr val="000000"/>
              </a:solidFill>
              <a:uFill>
                <a:solidFill>
                  <a:srgbClr val="FFFFFF"/>
                </a:solidFill>
              </a:uFill>
              <a:latin typeface="Arial" panose="020B0604020202020204"/>
            </a:endParaRPr>
          </a:p>
          <a:p>
            <a:pPr marL="457200" indent="-455930">
              <a:lnSpc>
                <a:spcPct val="100000"/>
              </a:lnSpc>
              <a:buClr>
                <a:srgbClr val="000000"/>
              </a:buClr>
              <a:buFont typeface="StarSymbol"/>
              <a:buAutoNum type="arabicPeriod" startAt="2"/>
            </a:pPr>
            <a:r>
              <a:rPr lang="tr-TR" sz="2400" b="0" strike="noStrike" spc="-1">
                <a:solidFill>
                  <a:srgbClr val="000000"/>
                </a:solidFill>
                <a:uFill>
                  <a:solidFill>
                    <a:srgbClr val="FFFFFF"/>
                  </a:solidFill>
                </a:uFill>
                <a:latin typeface="Calibri" panose="020F0502020204030204"/>
                <a:ea typeface="DejaVu Sans" panose="020B0603030804020204"/>
              </a:rPr>
              <a:t>Dekstran Sülfat Selüloz Plazma Adsorbsiyonu (DSA-P)</a:t>
            </a:r>
            <a:endParaRPr lang="tr-TR" sz="1800" b="0" strike="noStrike" spc="-1">
              <a:solidFill>
                <a:srgbClr val="000000"/>
              </a:solidFill>
              <a:uFill>
                <a:solidFill>
                  <a:srgbClr val="FFFFFF"/>
                </a:solidFill>
              </a:uFill>
              <a:latin typeface="Arial" panose="020B0604020202020204"/>
            </a:endParaRPr>
          </a:p>
          <a:p>
            <a:pPr marL="457200" indent="-455930">
              <a:lnSpc>
                <a:spcPct val="100000"/>
              </a:lnSpc>
              <a:buClr>
                <a:srgbClr val="000000"/>
              </a:buClr>
              <a:buFont typeface="StarSymbol"/>
              <a:buAutoNum type="arabicPeriod" startAt="2"/>
            </a:pPr>
            <a:r>
              <a:rPr lang="tr-TR" sz="2400" b="0" strike="noStrike" spc="-1">
                <a:solidFill>
                  <a:srgbClr val="000000"/>
                </a:solidFill>
                <a:uFill>
                  <a:solidFill>
                    <a:srgbClr val="FFFFFF"/>
                  </a:solidFill>
                </a:uFill>
                <a:latin typeface="Calibri" panose="020F0502020204030204"/>
                <a:ea typeface="DejaVu Sans" panose="020B0603030804020204"/>
              </a:rPr>
              <a:t>Dekstran Sülfat Selüloz Tam Kan Adsorbsiyonu (DSA-WB)</a:t>
            </a:r>
            <a:endParaRPr lang="tr-TR" sz="1800" b="0" strike="noStrike" spc="-1">
              <a:solidFill>
                <a:srgbClr val="000000"/>
              </a:solidFill>
              <a:uFill>
                <a:solidFill>
                  <a:srgbClr val="FFFFFF"/>
                </a:solidFill>
              </a:uFill>
              <a:latin typeface="Arial" panose="020B0604020202020204"/>
            </a:endParaRPr>
          </a:p>
          <a:p>
            <a:pPr marL="457200" indent="-455930">
              <a:lnSpc>
                <a:spcPct val="100000"/>
              </a:lnSpc>
              <a:buClr>
                <a:srgbClr val="000000"/>
              </a:buClr>
              <a:buFont typeface="StarSymbol"/>
              <a:buAutoNum type="arabicPeriod" startAt="2"/>
            </a:pPr>
            <a:r>
              <a:rPr lang="tr-TR" sz="2400" b="0" strike="noStrike" spc="-1">
                <a:solidFill>
                  <a:srgbClr val="DC143C"/>
                </a:solidFill>
                <a:uFill>
                  <a:solidFill>
                    <a:srgbClr val="FFFFFF"/>
                  </a:solidFill>
                </a:uFill>
                <a:latin typeface="Calibri" panose="020F0502020204030204"/>
                <a:ea typeface="DejaVu Sans" panose="020B0603030804020204"/>
              </a:rPr>
              <a:t>Lipoproteinlerin Tam Kandan Direk Adsorbsiyonu (DALI)</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1"/>
          <p:cNvSpPr/>
          <p:nvPr/>
        </p:nvSpPr>
        <p:spPr>
          <a:xfrm>
            <a:off x="144000" y="592200"/>
            <a:ext cx="8857080" cy="1927800"/>
          </a:xfrm>
          <a:prstGeom prst="rect">
            <a:avLst/>
          </a:prstGeom>
          <a:solidFill>
            <a:srgbClr val="FCD5B5"/>
          </a:solidFill>
          <a:ln>
            <a:noFill/>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200" b="1" strike="noStrike" spc="-1">
                <a:solidFill>
                  <a:srgbClr val="000000"/>
                </a:solidFill>
                <a:uFill>
                  <a:solidFill>
                    <a:srgbClr val="FFFFFF"/>
                  </a:solidFill>
                </a:uFill>
                <a:latin typeface="Calibri" panose="020F0502020204030204"/>
                <a:ea typeface="DejaVu Sans" panose="020B0603030804020204"/>
              </a:rPr>
              <a:t>Adana Şehir EA hastanesi </a:t>
            </a:r>
            <a:endParaRPr lang="tr-TR" sz="1800" b="0" strike="noStrike" spc="-1">
              <a:solidFill>
                <a:srgbClr val="000000"/>
              </a:solidFill>
              <a:uFill>
                <a:solidFill>
                  <a:srgbClr val="FFFFFF"/>
                </a:solidFill>
              </a:uFill>
              <a:latin typeface="Arial" panose="020B0604020202020204"/>
            </a:endParaRPr>
          </a:p>
          <a:p>
            <a:pPr algn="ctr">
              <a:lnSpc>
                <a:spcPct val="100000"/>
              </a:lnSpc>
            </a:pPr>
            <a:r>
              <a:rPr lang="tr-TR" sz="3200" b="1" strike="noStrike" spc="-1">
                <a:solidFill>
                  <a:srgbClr val="000000"/>
                </a:solidFill>
                <a:uFill>
                  <a:solidFill>
                    <a:srgbClr val="FFFFFF"/>
                  </a:solidFill>
                </a:uFill>
                <a:latin typeface="Calibri" panose="020F0502020204030204"/>
                <a:ea typeface="DejaVu Sans" panose="020B0603030804020204"/>
              </a:rPr>
              <a:t>Terapötik Aferez, Kök Hücre ve </a:t>
            </a:r>
            <a:endParaRPr lang="tr-TR" sz="1800" b="0" strike="noStrike" spc="-1">
              <a:solidFill>
                <a:srgbClr val="000000"/>
              </a:solidFill>
              <a:uFill>
                <a:solidFill>
                  <a:srgbClr val="FFFFFF"/>
                </a:solidFill>
              </a:uFill>
              <a:latin typeface="Arial" panose="020B0604020202020204"/>
            </a:endParaRPr>
          </a:p>
          <a:p>
            <a:pPr algn="ctr">
              <a:lnSpc>
                <a:spcPct val="100000"/>
              </a:lnSpc>
            </a:pPr>
            <a:r>
              <a:rPr lang="tr-TR" sz="3200" b="1" strike="noStrike" spc="-1">
                <a:solidFill>
                  <a:srgbClr val="000000"/>
                </a:solidFill>
                <a:uFill>
                  <a:solidFill>
                    <a:srgbClr val="FFFFFF"/>
                  </a:solidFill>
                </a:uFill>
                <a:latin typeface="Calibri" panose="020F0502020204030204"/>
                <a:ea typeface="DejaVu Sans" panose="020B0603030804020204"/>
              </a:rPr>
              <a:t>Kriyoprezervasyon Ünitesi</a:t>
            </a:r>
            <a:endParaRPr lang="tr-TR" sz="1800" b="0" strike="noStrike" spc="-1">
              <a:solidFill>
                <a:srgbClr val="000000"/>
              </a:solidFill>
              <a:uFill>
                <a:solidFill>
                  <a:srgbClr val="FFFFFF"/>
                </a:solidFill>
              </a:uFill>
              <a:latin typeface="Arial" panose="020B0604020202020204"/>
            </a:endParaRPr>
          </a:p>
          <a:p>
            <a:pPr algn="ctr">
              <a:lnSpc>
                <a:spcPct val="100000"/>
              </a:lnSpc>
            </a:pPr>
            <a:r>
              <a:rPr lang="tr-TR" sz="3200" b="1" strike="noStrike" spc="-1">
                <a:solidFill>
                  <a:srgbClr val="000000"/>
                </a:solidFill>
                <a:uFill>
                  <a:solidFill>
                    <a:srgbClr val="FFFFFF"/>
                  </a:solidFill>
                </a:uFill>
                <a:latin typeface="Calibri" panose="020F0502020204030204"/>
                <a:ea typeface="DejaVu Sans" panose="020B0603030804020204"/>
              </a:rPr>
              <a:t>LDL Aferezi Deneyimi</a:t>
            </a:r>
            <a:endParaRPr lang="tr-TR" sz="1800" b="0" strike="noStrike" spc="-1">
              <a:solidFill>
                <a:srgbClr val="000000"/>
              </a:solidFill>
              <a:uFill>
                <a:solidFill>
                  <a:srgbClr val="FFFFFF"/>
                </a:solidFill>
              </a:uFill>
              <a:latin typeface="Arial" panose="020B0604020202020204"/>
            </a:endParaRPr>
          </a:p>
        </p:txBody>
      </p:sp>
      <p:sp>
        <p:nvSpPr>
          <p:cNvPr id="157" name="CustomShape 2"/>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a:p>
            <a:pPr>
              <a:lnSpc>
                <a:spcPct val="100000"/>
              </a:lnSpc>
            </a:pPr>
            <a:endParaRPr lang="tr-TR" sz="1800" b="0" strike="noStrike" spc="-1">
              <a:solidFill>
                <a:srgbClr val="000000"/>
              </a:solidFill>
              <a:uFill>
                <a:solidFill>
                  <a:srgbClr val="FFFFFF"/>
                </a:solidFill>
              </a:uFill>
              <a:latin typeface="Arial" panose="020B0604020202020204"/>
            </a:endParaRPr>
          </a:p>
        </p:txBody>
      </p:sp>
      <p:sp>
        <p:nvSpPr>
          <p:cNvPr id="158" name="CustomShape 3"/>
          <p:cNvSpPr/>
          <p:nvPr/>
        </p:nvSpPr>
        <p:spPr>
          <a:xfrm>
            <a:off x="6553080" y="6356520"/>
            <a:ext cx="2132640" cy="363960"/>
          </a:xfrm>
          <a:prstGeom prst="rect">
            <a:avLst/>
          </a:prstGeom>
          <a:noFill/>
          <a:ln>
            <a:noFill/>
          </a:ln>
        </p:spPr>
        <p:style>
          <a:lnRef idx="0">
            <a:srgbClr val="FFFFFF"/>
          </a:lnRef>
          <a:fillRef idx="0">
            <a:srgbClr val="FFFFFF"/>
          </a:fillRef>
          <a:effectRef idx="0">
            <a:srgbClr val="FFFFFF"/>
          </a:effectRef>
          <a:fontRef idx="minor"/>
        </p:style>
      </p:sp>
      <p:sp>
        <p:nvSpPr>
          <p:cNvPr id="159" name="CustomShape 4"/>
          <p:cNvSpPr/>
          <p:nvPr/>
        </p:nvSpPr>
        <p:spPr>
          <a:xfrm>
            <a:off x="285840" y="2736000"/>
            <a:ext cx="8642880" cy="2664000"/>
          </a:xfrm>
          <a:prstGeom prst="rect">
            <a:avLst/>
          </a:prstGeom>
          <a:noFill/>
          <a:ln w="9360">
            <a:noFill/>
          </a:ln>
        </p:spPr>
        <p:style>
          <a:lnRef idx="0">
            <a:srgbClr val="FFFFFF"/>
          </a:lnRef>
          <a:fillRef idx="0">
            <a:srgbClr val="FFFFFF"/>
          </a:fillRef>
          <a:effectRef idx="0">
            <a:srgbClr val="FFFFFF"/>
          </a:effectRef>
          <a:fontRef idx="minor"/>
        </p:style>
        <p:txBody>
          <a:bodyPr lIns="90000" tIns="45000" rIns="90000" bIns="45000"/>
          <a:lstStyle/>
          <a:p>
            <a:pPr marL="342900" indent="-342265" algn="ctr">
              <a:lnSpc>
                <a:spcPct val="100000"/>
              </a:lnSpc>
            </a:pPr>
            <a:endParaRPr lang="tr-TR" sz="1800" b="0" strike="noStrike" spc="-1">
              <a:solidFill>
                <a:srgbClr val="000000"/>
              </a:solidFill>
              <a:uFill>
                <a:solidFill>
                  <a:srgbClr val="FFFFFF"/>
                </a:solidFill>
              </a:uFill>
              <a:latin typeface="Arial" panose="020B0604020202020204"/>
            </a:endParaRPr>
          </a:p>
          <a:p>
            <a:pPr marL="342900" indent="-342265" algn="ctr">
              <a:lnSpc>
                <a:spcPct val="100000"/>
              </a:lnSpc>
            </a:pPr>
            <a:r>
              <a:rPr lang="tr-TR" sz="1000" b="0" strike="noStrike" spc="-1">
                <a:solidFill>
                  <a:srgbClr val="000000"/>
                </a:solidFill>
                <a:uFill>
                  <a:solidFill>
                    <a:srgbClr val="FFFFFF"/>
                  </a:solidFill>
                </a:uFill>
                <a:latin typeface="Calibri" panose="020F0502020204030204"/>
                <a:ea typeface="DejaVu Sans" panose="020B0603030804020204"/>
              </a:rPr>
              <a:t> </a:t>
            </a:r>
            <a:endParaRPr lang="tr-TR" sz="1800" b="0" strike="noStrike" spc="-1">
              <a:solidFill>
                <a:srgbClr val="000000"/>
              </a:solidFill>
              <a:uFill>
                <a:solidFill>
                  <a:srgbClr val="FFFFFF"/>
                </a:solidFill>
              </a:uFill>
              <a:latin typeface="Arial" panose="020B0604020202020204"/>
            </a:endParaRPr>
          </a:p>
          <a:p>
            <a:pPr marL="342900" indent="-342265" algn="ctr">
              <a:lnSpc>
                <a:spcPct val="100000"/>
              </a:lnSpc>
            </a:pPr>
            <a:r>
              <a:rPr lang="tr-TR" sz="2800" b="0" strike="noStrike" spc="-1">
                <a:solidFill>
                  <a:srgbClr val="000000"/>
                </a:solidFill>
                <a:uFill>
                  <a:solidFill>
                    <a:srgbClr val="FFFFFF"/>
                  </a:solidFill>
                </a:uFill>
                <a:latin typeface="Calibri" panose="020F0502020204030204"/>
                <a:ea typeface="DejaVu Sans" panose="020B0603030804020204"/>
              </a:rPr>
              <a:t>Merkezimizde DFPP sistemi kullanılmaktadır.</a:t>
            </a:r>
            <a:endParaRPr lang="tr-TR" sz="1800" b="0" strike="noStrike" spc="-1">
              <a:solidFill>
                <a:srgbClr val="000000"/>
              </a:solidFill>
              <a:uFill>
                <a:solidFill>
                  <a:srgbClr val="FFFFFF"/>
                </a:solidFill>
              </a:uFill>
              <a:latin typeface="Arial" panose="020B0604020202020204"/>
            </a:endParaRPr>
          </a:p>
          <a:p>
            <a:pPr marL="342900" indent="-342265" algn="ctr">
              <a:lnSpc>
                <a:spcPct val="100000"/>
              </a:lnSpc>
            </a:pPr>
            <a:r>
              <a:rPr lang="tr-TR" sz="2800" b="0" strike="noStrike" spc="-1">
                <a:solidFill>
                  <a:srgbClr val="000000"/>
                </a:solidFill>
                <a:uFill>
                  <a:solidFill>
                    <a:srgbClr val="FFFFFF"/>
                  </a:solidFill>
                </a:uFill>
                <a:latin typeface="Calibri" panose="020F0502020204030204"/>
                <a:ea typeface="DejaVu Sans" panose="020B0603030804020204"/>
              </a:rPr>
              <a:t>Kasım 2019 yılında Ruhsat alan birimimizde toplam 2 gebe hastaya 16 seans lipid aferezi yapılmıştır.</a:t>
            </a:r>
            <a:endParaRPr lang="tr-TR" sz="1800" b="0" strike="noStrike" spc="-1">
              <a:solidFill>
                <a:srgbClr val="000000"/>
              </a:solidFill>
              <a:uFill>
                <a:solidFill>
                  <a:srgbClr val="FFFFFF"/>
                </a:solidFill>
              </a:uFill>
              <a:latin typeface="Arial" panose="020B0604020202020204"/>
            </a:endParaRPr>
          </a:p>
          <a:p>
            <a:pPr marL="342900" indent="-342265" algn="ctr">
              <a:lnSpc>
                <a:spcPct val="100000"/>
              </a:lnSpc>
            </a:pPr>
            <a:endParaRPr lang="tr-TR" sz="1800" b="0" strike="noStrike" spc="-1">
              <a:solidFill>
                <a:srgbClr val="000000"/>
              </a:solidFill>
              <a:uFill>
                <a:solidFill>
                  <a:srgbClr val="FFFFFF"/>
                </a:solidFill>
              </a:uFill>
              <a:latin typeface="Arial" panose="020B0604020202020204"/>
            </a:endParaRPr>
          </a:p>
          <a:p>
            <a:pPr marL="342900" indent="-342265" algn="ctr">
              <a:lnSpc>
                <a:spcPct val="100000"/>
              </a:lnSpc>
            </a:pPr>
            <a:endParaRPr lang="tr-TR" sz="1800" b="0" strike="noStrike" spc="-1">
              <a:solidFill>
                <a:srgbClr val="000000"/>
              </a:solidFill>
              <a:uFill>
                <a:solidFill>
                  <a:srgbClr val="FFFFFF"/>
                </a:solidFill>
              </a:uFill>
              <a:latin typeface="Arial" panose="020B0604020202020204"/>
            </a:endParaRPr>
          </a:p>
          <a:p>
            <a:pPr marL="342900" indent="-342265" algn="ctr">
              <a:lnSpc>
                <a:spcPct val="100000"/>
              </a:lnSpc>
            </a:pP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extShape 1"/>
          <p:cNvSpPr txBox="1"/>
          <p:nvPr/>
        </p:nvSpPr>
        <p:spPr>
          <a:xfrm>
            <a:off x="611505" y="1556385"/>
            <a:ext cx="7866380" cy="4516755"/>
          </a:xfrm>
          <a:prstGeom prst="rect">
            <a:avLst/>
          </a:prstGeom>
          <a:noFill/>
          <a:ln>
            <a:noFill/>
          </a:ln>
        </p:spPr>
        <p:txBody>
          <a:bodyPr lIns="90000" tIns="45000" rIns="90000" bIns="45000"/>
          <a:lstStyle/>
          <a:p>
            <a:pPr>
              <a:lnSpc>
                <a:spcPct val="150000"/>
              </a:lnSpc>
            </a:pPr>
            <a:r>
              <a:rPr lang="tr-TR" sz="1800" b="0" strike="noStrike" spc="-1">
                <a:solidFill>
                  <a:srgbClr val="000000"/>
                </a:solidFill>
                <a:uFill>
                  <a:solidFill>
                    <a:srgbClr val="FFFFFF"/>
                  </a:solidFill>
                </a:uFill>
                <a:latin typeface="Arial" panose="020B0604020202020204"/>
              </a:rPr>
              <a:t>Türkiye’de Sağlık Bakanlığı, hiperlipidemi tedavisinde sadece DALI, IA ve DFFP sistemlerine onay vermiştir. Ancak; </a:t>
            </a:r>
          </a:p>
          <a:p>
            <a:pPr>
              <a:lnSpc>
                <a:spcPct val="150000"/>
              </a:lnSpc>
            </a:pPr>
            <a:r>
              <a:rPr lang="tr-TR" sz="1800" b="0" strike="noStrike" spc="-1">
                <a:solidFill>
                  <a:srgbClr val="000000"/>
                </a:solidFill>
                <a:uFill>
                  <a:solidFill>
                    <a:srgbClr val="FFFFFF"/>
                  </a:solidFill>
                </a:uFill>
                <a:latin typeface="Arial" panose="020B0604020202020204"/>
              </a:rPr>
              <a:t>LDL-IA kolonları tek bir hastada 50 işleme kadar kullanılabilir.</a:t>
            </a:r>
          </a:p>
          <a:p>
            <a:pPr>
              <a:lnSpc>
                <a:spcPct val="150000"/>
              </a:lnSpc>
            </a:pPr>
            <a:r>
              <a:rPr lang="tr-TR" sz="1800" b="0" strike="noStrike" spc="-1">
                <a:solidFill>
                  <a:srgbClr val="000000"/>
                </a:solidFill>
                <a:uFill>
                  <a:solidFill>
                    <a:srgbClr val="FFFFFF"/>
                  </a:solidFill>
                </a:uFill>
                <a:latin typeface="Arial" panose="020B0604020202020204"/>
              </a:rPr>
              <a:t> Bu olgularda, işlemler gebelik süresince yapılacağı için, ortalama 20 uygulama gerçekleştirileceği öngörülmüştür. Bundan dolayı, pahalı bir tedavi seçeneği olacağı gibi, çok kullanımlık kolonlarda bakteriyel kontaminasyon riski olması nedeniyle, bu sistemi hamile hastalarda kullanmak sakıncalı gelmiştir. DALI sistemi ise, tek kullanımlık kolonlara sahip olmakla birlikte, DFFP’den çok daha pahalı bir yöntemdir. Ayrıca, bazı yayınlarda, dolaşıma karışan mikropartiküllerin ciddi anafilaktik reaksiyonlara sebep olabileceği gösterilmiştir.</a:t>
            </a:r>
          </a:p>
        </p:txBody>
      </p:sp>
      <p:sp>
        <p:nvSpPr>
          <p:cNvPr id="161" name="CustomShape 2"/>
          <p:cNvSpPr/>
          <p:nvPr/>
        </p:nvSpPr>
        <p:spPr>
          <a:xfrm>
            <a:off x="457200" y="275040"/>
            <a:ext cx="8228520" cy="861840"/>
          </a:xfrm>
          <a:prstGeom prst="rect">
            <a:avLst/>
          </a:prstGeom>
          <a:solidFill>
            <a:srgbClr val="FAC090"/>
          </a:solidFill>
          <a:ln w="25560">
            <a:solidFill>
              <a:srgbClr val="B66E33"/>
            </a:solidFill>
            <a:round/>
          </a:ln>
        </p:spPr>
        <p:style>
          <a:lnRef idx="0">
            <a:srgbClr val="FFFFFF"/>
          </a:lnRef>
          <a:fillRef idx="0">
            <a:srgbClr val="FFFFFF"/>
          </a:fillRef>
          <a:effectRef idx="0">
            <a:srgbClr val="FFFFFF"/>
          </a:effectRef>
          <a:fontRef idx="minor"/>
        </p:style>
        <p:txBody>
          <a:bodyPr lIns="90000" tIns="45000" rIns="90000" bIns="45000" anchor="ctr"/>
          <a:lstStyle/>
          <a:p>
            <a:pPr algn="ctr">
              <a:lnSpc>
                <a:spcPct val="100000"/>
              </a:lnSpc>
            </a:pPr>
            <a:r>
              <a:rPr lang="tr-TR" sz="3600" b="1" strike="noStrike" spc="-1">
                <a:solidFill>
                  <a:srgbClr val="000000"/>
                </a:solidFill>
                <a:uFill>
                  <a:solidFill>
                    <a:srgbClr val="FFFFFF"/>
                  </a:solidFill>
                </a:uFill>
                <a:latin typeface="Calibri" panose="020F0502020204030204"/>
                <a:ea typeface="DejaVu Sans" panose="020B0603030804020204"/>
              </a:rPr>
              <a:t>FH gebe hastalarda hangi yöntem?</a:t>
            </a:r>
            <a:endParaRPr lang="tr-TR" sz="1800" b="0" strike="noStrike" spc="-1">
              <a:solidFill>
                <a:srgbClr val="000000"/>
              </a:solidFill>
              <a:uFill>
                <a:solidFill>
                  <a:srgbClr val="FFFFFF"/>
                </a:solidFill>
              </a:uFill>
              <a:latin typeface="Arial" panose="020B0604020202020204"/>
            </a:endParaRPr>
          </a:p>
        </p:txBody>
      </p:sp>
      <p:sp>
        <p:nvSpPr>
          <p:cNvPr id="162" name="CustomShape 3"/>
          <p:cNvSpPr/>
          <p:nvPr/>
        </p:nvSpPr>
        <p:spPr>
          <a:xfrm>
            <a:off x="457200" y="6356520"/>
            <a:ext cx="2132640" cy="363960"/>
          </a:xfrm>
          <a:prstGeom prst="rect">
            <a:avLst/>
          </a:prstGeom>
          <a:noFill/>
          <a:ln>
            <a:noFill/>
          </a:ln>
        </p:spPr>
        <p:style>
          <a:lnRef idx="0">
            <a:srgbClr val="FFFFFF"/>
          </a:lnRef>
          <a:fillRef idx="0">
            <a:srgbClr val="FFFFFF"/>
          </a:fillRef>
          <a:effectRef idx="0">
            <a:srgbClr val="FFFFFF"/>
          </a:effectRef>
          <a:fontRef idx="minor"/>
        </p:style>
        <p:txBody>
          <a:bodyPr lIns="90000" tIns="45000" rIns="90000" bIns="45000" anchor="ctr"/>
          <a:lstStyle/>
          <a:p>
            <a:pPr>
              <a:lnSpc>
                <a:spcPct val="100000"/>
              </a:lnSpc>
            </a:pPr>
            <a:r>
              <a:rPr lang="tr-TR" sz="1200" b="0" strike="noStrike" spc="-1">
                <a:solidFill>
                  <a:srgbClr val="8B8B8B"/>
                </a:solidFill>
                <a:uFill>
                  <a:solidFill>
                    <a:srgbClr val="FFFFFF"/>
                  </a:solidFill>
                </a:uFill>
                <a:latin typeface="Calibri" panose="020F0502020204030204"/>
                <a:ea typeface="DejaVu Sans" panose="020B0603030804020204"/>
              </a:rPr>
              <a:t>27/04/2025</a:t>
            </a:r>
            <a:endParaRPr lang="tr-TR" sz="1800" b="0" strike="noStrike" spc="-1">
              <a:solidFill>
                <a:srgbClr val="000000"/>
              </a:solidFill>
              <a:uFill>
                <a:solidFill>
                  <a:srgbClr val="FFFFFF"/>
                </a:solidFill>
              </a:uFill>
              <a:latin typeface="Arial" panose="020B0604020202020204"/>
            </a:endParaRPr>
          </a:p>
        </p:txBody>
      </p:sp>
    </p:spTree>
  </p:cSld>
  <p:clrMapOvr>
    <a:masterClrMapping/>
  </p:clrMapOvr>
  <p:transition>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1468</Words>
  <Application>Microsoft Office PowerPoint</Application>
  <PresentationFormat>Ekran Gösterisi (4:3)</PresentationFormat>
  <Paragraphs>173</Paragraphs>
  <Slides>22</Slides>
  <Notes>2</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22</vt:i4>
      </vt:variant>
    </vt:vector>
  </HeadingPairs>
  <TitlesOfParts>
    <vt:vector size="31" baseType="lpstr">
      <vt:lpstr>Arial</vt:lpstr>
      <vt:lpstr>Calibri</vt:lpstr>
      <vt:lpstr>StarSymbol</vt:lpstr>
      <vt:lpstr>Symbol</vt:lpstr>
      <vt:lpstr>Times New Roman</vt:lpstr>
      <vt:lpstr>Wingdings</vt:lpstr>
      <vt:lpstr>Office Theme</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meltem</dc:creator>
  <cp:lastModifiedBy>Pharmackt Dan.</cp:lastModifiedBy>
  <cp:revision>282</cp:revision>
  <dcterms:created xsi:type="dcterms:W3CDTF">2006-08-16T00:00:00Z</dcterms:created>
  <dcterms:modified xsi:type="dcterms:W3CDTF">2025-04-27T07:21:16Z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ICV">
    <vt:lpwstr>8C1A882EA85949FDBF1EF9C5E6CF6744_13</vt:lpwstr>
  </property>
  <property fmtid="{D5CDD505-2E9C-101B-9397-08002B2CF9AE}" pid="6" name="KSOProductBuildVer">
    <vt:lpwstr>1033-12.2.0.20795</vt:lpwstr>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Ekran Gösterisi (4:3)</vt:lpwstr>
  </property>
  <property fmtid="{D5CDD505-2E9C-101B-9397-08002B2CF9AE}" pid="11" name="ScaleCrop">
    <vt:bool>false</vt:bool>
  </property>
  <property fmtid="{D5CDD505-2E9C-101B-9397-08002B2CF9AE}" pid="12" name="ShareDoc">
    <vt:bool>false</vt:bool>
  </property>
  <property fmtid="{D5CDD505-2E9C-101B-9397-08002B2CF9AE}" pid="13" name="Slides">
    <vt:i4>17</vt:i4>
  </property>
</Properties>
</file>